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3" r:id="rId5"/>
    <p:sldMasterId id="2147483695" r:id="rId6"/>
  </p:sldMasterIdLst>
  <p:notesMasterIdLst>
    <p:notesMasterId r:id="rId35"/>
  </p:notesMasterIdLst>
  <p:sldIdLst>
    <p:sldId id="256" r:id="rId7"/>
    <p:sldId id="327" r:id="rId8"/>
    <p:sldId id="4612" r:id="rId9"/>
    <p:sldId id="2051" r:id="rId10"/>
    <p:sldId id="286" r:id="rId11"/>
    <p:sldId id="328" r:id="rId12"/>
    <p:sldId id="1190" r:id="rId13"/>
    <p:sldId id="2052" r:id="rId14"/>
    <p:sldId id="298" r:id="rId15"/>
    <p:sldId id="293" r:id="rId16"/>
    <p:sldId id="2049" r:id="rId17"/>
    <p:sldId id="2053" r:id="rId18"/>
    <p:sldId id="1990" r:id="rId19"/>
    <p:sldId id="326" r:id="rId20"/>
    <p:sldId id="319" r:id="rId21"/>
    <p:sldId id="317" r:id="rId22"/>
    <p:sldId id="318" r:id="rId23"/>
    <p:sldId id="320" r:id="rId24"/>
    <p:sldId id="4610" r:id="rId25"/>
    <p:sldId id="4611" r:id="rId26"/>
    <p:sldId id="322" r:id="rId27"/>
    <p:sldId id="323" r:id="rId28"/>
    <p:sldId id="2050" r:id="rId29"/>
    <p:sldId id="324" r:id="rId30"/>
    <p:sldId id="325" r:id="rId31"/>
    <p:sldId id="307" r:id="rId32"/>
    <p:sldId id="321" r:id="rId33"/>
    <p:sldId id="259" r:id="rId3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87"/>
    <p:restoredTop sz="94489"/>
  </p:normalViewPr>
  <p:slideViewPr>
    <p:cSldViewPr snapToGrid="0">
      <p:cViewPr varScale="1">
        <p:scale>
          <a:sx n="74" d="100"/>
          <a:sy n="74" d="100"/>
        </p:scale>
        <p:origin x="184" y="7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07-01-2024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r" defTabSz="9207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A14F75-27DB-E44F-84A9-B6B20C563791}" type="slidenum"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</a:rPr>
              <a:pPr marL="0" marR="0" lvl="0" indent="0" algn="r" defTabSz="9207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charset="0"/>
            </a:endParaRPr>
          </a:p>
        </p:txBody>
      </p:sp>
      <p:sp>
        <p:nvSpPr>
          <p:cNvPr id="88065" name="Text Box 1"/>
          <p:cNvSpPr txBox="1">
            <a:spLocks noChangeArrowheads="1"/>
          </p:cNvSpPr>
          <p:nvPr/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22476CEE-938C-3E44-8372-013B96D570E4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0"/>
                <a:cs typeface="굴림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7</a:t>
            </a:fld>
            <a:endParaRPr kumimoji="0" lang="en-US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0"/>
              <a:cs typeface="굴림" charset="0"/>
            </a:endParaRPr>
          </a:p>
        </p:txBody>
      </p:sp>
      <p:sp>
        <p:nvSpPr>
          <p:cNvPr id="88066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88938" y="692150"/>
            <a:ext cx="6107112" cy="3436938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defRPr/>
            </a:pPr>
            <a:endParaRPr lang="de-DE" dirty="0"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7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9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237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8791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6720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012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07-01-2024</a:t>
            </a:fld>
            <a:endParaRPr lang="nl-NL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07-01-2024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07-01-2024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07-01-2024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07-01-2024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07-01-2024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07-01-2024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07-01-2024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07-01-2024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07-01-2024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07-01-2024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07-01-2024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07-01-2024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07-01-2024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07-01-2024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/>
              <a:t>	</a:t>
            </a:r>
          </a:p>
          <a:p>
            <a:pPr marL="0" lvl="0" indent="0" algn="ctr">
              <a:buNone/>
            </a:pPr>
            <a:endParaRPr lang="fr-FR"/>
          </a:p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07-01-2024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07-01-2024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07-01-2024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07-01-2024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>
            <a:extLst>
              <a:ext uri="{FF2B5EF4-FFF2-40B4-BE49-F238E27FC236}">
                <a16:creationId xmlns:a16="http://schemas.microsoft.com/office/drawing/2014/main" id="{7B903DE1-16FC-4FFD-9539-8FBD15613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52251" y="213784"/>
            <a:ext cx="75342" cy="215425"/>
          </a:xfrm>
          <a:prstGeom prst="rect">
            <a:avLst/>
          </a:prstGeom>
          <a:noFill/>
          <a:ln>
            <a:noFill/>
          </a:ln>
        </p:spPr>
        <p:txBody>
          <a:bodyPr wrap="none" lIns="0" tIns="45711" rIns="0" bIns="45711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</a:rPr>
              <a:t>®</a:t>
            </a:r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E5E23B6C-A92D-4CAE-8787-B369A04CF6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001" y="6096000"/>
            <a:ext cx="160655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187EDAC-9915-478C-BE2A-180A1FE55B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3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16000" y="3276600"/>
            <a:ext cx="10363200" cy="1143000"/>
          </a:xfrm>
        </p:spPr>
        <p:txBody>
          <a:bodyPr/>
          <a:lstStyle>
            <a:lvl1pPr>
              <a:defRPr sz="3200">
                <a:latin typeface="Arial Black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3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4572000"/>
            <a:ext cx="8534400" cy="1371600"/>
          </a:xfr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092E5C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6A01C36-AAB3-4CB6-95C8-250B865FCC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4013200" y="6400800"/>
            <a:ext cx="4368800" cy="304800"/>
          </a:xfrm>
        </p:spPr>
        <p:txBody>
          <a:bodyPr/>
          <a:lstStyle>
            <a:lvl1pPr>
              <a:defRPr dirty="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r>
              <a:rPr lang="en-US"/>
              <a:t>© 2019 Open Geospatial Consortium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F8374C3-5BAC-46A3-9409-2F45D38FA30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44000" y="64008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 b="0" smtClean="0">
                <a:latin typeface="CG Times" charset="0"/>
              </a:defRPr>
            </a:lvl1pPr>
          </a:lstStyle>
          <a:p>
            <a:pPr>
              <a:defRPr/>
            </a:pPr>
            <a:fld id="{9DA40364-7DD1-4347-B0F1-2A3342A82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287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AF09323-DC52-4297-8DDA-9D560EB56D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2019 Open Geospatial Consortium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714246A-85DF-48B6-8A38-DC534232C4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 smtClean="0">
                <a:latin typeface="CG Times" charset="0"/>
              </a:defRPr>
            </a:lvl1pPr>
          </a:lstStyle>
          <a:p>
            <a:pPr>
              <a:defRPr/>
            </a:pPr>
            <a:fld id="{6C66483C-7A49-48D1-9EB3-CD363ECB2D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883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2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22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71" indent="0">
              <a:buNone/>
              <a:defRPr sz="1800"/>
            </a:lvl2pPr>
            <a:lvl3pPr marL="914142" indent="0">
              <a:buNone/>
              <a:defRPr sz="1600"/>
            </a:lvl3pPr>
            <a:lvl4pPr marL="1371214" indent="0">
              <a:buNone/>
              <a:defRPr sz="1400"/>
            </a:lvl4pPr>
            <a:lvl5pPr marL="1828285" indent="0">
              <a:buNone/>
              <a:defRPr sz="1400"/>
            </a:lvl5pPr>
            <a:lvl6pPr marL="2285358" indent="0">
              <a:buNone/>
              <a:defRPr sz="1400"/>
            </a:lvl6pPr>
            <a:lvl7pPr marL="2742426" indent="0">
              <a:buNone/>
              <a:defRPr sz="1400"/>
            </a:lvl7pPr>
            <a:lvl8pPr marL="3199496" indent="0">
              <a:buNone/>
              <a:defRPr sz="1400"/>
            </a:lvl8pPr>
            <a:lvl9pPr marL="3656567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55C3D87-8958-4634-9E8E-FCA0B8BB85B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2019 Open Geospatial Consortium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870B243-A84A-4160-B73F-C7F99C85619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 smtClean="0">
                <a:latin typeface="CG Times" charset="0"/>
              </a:defRPr>
            </a:lvl1pPr>
          </a:lstStyle>
          <a:p>
            <a:pPr>
              <a:defRPr/>
            </a:pPr>
            <a:fld id="{CCBEE933-0C90-4140-8F2D-A8D15BC762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798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437" y="1279525"/>
            <a:ext cx="55372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837" y="1279525"/>
            <a:ext cx="55372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2389A066-1480-48E9-9526-5507F16F52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2019 Open Geospatial Consortium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E7F6BF3-D988-40E3-B036-1E77CBA743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 smtClean="0">
                <a:latin typeface="CG Times" charset="0"/>
              </a:defRPr>
            </a:lvl1pPr>
          </a:lstStyle>
          <a:p>
            <a:pPr>
              <a:defRPr/>
            </a:pPr>
            <a:fld id="{B3D831D6-ED18-490C-B4D0-DAA6689948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854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71" indent="0">
              <a:buNone/>
              <a:defRPr sz="2000" b="1"/>
            </a:lvl2pPr>
            <a:lvl3pPr marL="914142" indent="0">
              <a:buNone/>
              <a:defRPr sz="1800" b="1"/>
            </a:lvl3pPr>
            <a:lvl4pPr marL="1371214" indent="0">
              <a:buNone/>
              <a:defRPr sz="1600" b="1"/>
            </a:lvl4pPr>
            <a:lvl5pPr marL="1828285" indent="0">
              <a:buNone/>
              <a:defRPr sz="1600" b="1"/>
            </a:lvl5pPr>
            <a:lvl6pPr marL="2285358" indent="0">
              <a:buNone/>
              <a:defRPr sz="1600" b="1"/>
            </a:lvl6pPr>
            <a:lvl7pPr marL="2742426" indent="0">
              <a:buNone/>
              <a:defRPr sz="1600" b="1"/>
            </a:lvl7pPr>
            <a:lvl8pPr marL="3199496" indent="0">
              <a:buNone/>
              <a:defRPr sz="1600" b="1"/>
            </a:lvl8pPr>
            <a:lvl9pPr marL="365656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96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71" indent="0">
              <a:buNone/>
              <a:defRPr sz="2000" b="1"/>
            </a:lvl2pPr>
            <a:lvl3pPr marL="914142" indent="0">
              <a:buNone/>
              <a:defRPr sz="1800" b="1"/>
            </a:lvl3pPr>
            <a:lvl4pPr marL="1371214" indent="0">
              <a:buNone/>
              <a:defRPr sz="1600" b="1"/>
            </a:lvl4pPr>
            <a:lvl5pPr marL="1828285" indent="0">
              <a:buNone/>
              <a:defRPr sz="1600" b="1"/>
            </a:lvl5pPr>
            <a:lvl6pPr marL="2285358" indent="0">
              <a:buNone/>
              <a:defRPr sz="1600" b="1"/>
            </a:lvl6pPr>
            <a:lvl7pPr marL="2742426" indent="0">
              <a:buNone/>
              <a:defRPr sz="1600" b="1"/>
            </a:lvl7pPr>
            <a:lvl8pPr marL="3199496" indent="0">
              <a:buNone/>
              <a:defRPr sz="1600" b="1"/>
            </a:lvl8pPr>
            <a:lvl9pPr marL="365656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96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033FAAA-D64F-4611-BF77-5922EA553A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2019 Open Geospatial Consortium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1D45AF4-F293-4D69-BC15-BB7773D9DF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 smtClean="0">
                <a:latin typeface="CG Times" charset="0"/>
              </a:defRPr>
            </a:lvl1pPr>
          </a:lstStyle>
          <a:p>
            <a:pPr>
              <a:defRPr/>
            </a:pPr>
            <a:fld id="{D8EC42CC-5F06-4867-BBD0-3A7E1CB140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2109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A1E2E7C-59B0-4B89-BEAB-D829FE3B772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2019 Open Geospatial Consortium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4F9D2C6-5C36-4FA3-BD30-C45A3A760FE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 smtClean="0">
                <a:latin typeface="CG Times" charset="0"/>
              </a:defRPr>
            </a:lvl1pPr>
          </a:lstStyle>
          <a:p>
            <a:pPr>
              <a:defRPr/>
            </a:pPr>
            <a:fld id="{BEC40BB2-2A92-470C-822A-C4FD8F1792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79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E62B409-F554-4037-89E7-4AF5EA28B0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2019 Open Geospatial Consortium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0D19D51F-3EA1-4A9B-B69A-47B06424B8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 smtClean="0">
                <a:latin typeface="CG Times" charset="0"/>
              </a:defRPr>
            </a:lvl1pPr>
          </a:lstStyle>
          <a:p>
            <a:pPr>
              <a:defRPr/>
            </a:pPr>
            <a:fld id="{F450493A-9A28-4F91-A02D-A678605C77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72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07-01-2024</a:t>
            </a:fld>
            <a:endParaRPr lang="nl-NL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9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41" y="273078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9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71" indent="0">
              <a:buNone/>
              <a:defRPr sz="1200"/>
            </a:lvl2pPr>
            <a:lvl3pPr marL="914142" indent="0">
              <a:buNone/>
              <a:defRPr sz="1000"/>
            </a:lvl3pPr>
            <a:lvl4pPr marL="1371214" indent="0">
              <a:buNone/>
              <a:defRPr sz="900"/>
            </a:lvl4pPr>
            <a:lvl5pPr marL="1828285" indent="0">
              <a:buNone/>
              <a:defRPr sz="900"/>
            </a:lvl5pPr>
            <a:lvl6pPr marL="2285358" indent="0">
              <a:buNone/>
              <a:defRPr sz="900"/>
            </a:lvl6pPr>
            <a:lvl7pPr marL="2742426" indent="0">
              <a:buNone/>
              <a:defRPr sz="900"/>
            </a:lvl7pPr>
            <a:lvl8pPr marL="3199496" indent="0">
              <a:buNone/>
              <a:defRPr sz="900"/>
            </a:lvl8pPr>
            <a:lvl9pPr marL="365656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95A5A364-8482-47EF-814E-83C550251C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2019 Open Geospatial Consortium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6D1FA28-9CFE-458E-BC7B-0CDE3317FC0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CG Times" charset="0"/>
              </a:defRPr>
            </a:lvl1pPr>
          </a:lstStyle>
          <a:p>
            <a:pPr>
              <a:defRPr/>
            </a:pPr>
            <a:fld id="{140DC939-1BD3-4446-9373-05D23BA0E3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552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71" indent="0">
              <a:buNone/>
              <a:defRPr sz="2800"/>
            </a:lvl2pPr>
            <a:lvl3pPr marL="914142" indent="0">
              <a:buNone/>
              <a:defRPr sz="2400"/>
            </a:lvl3pPr>
            <a:lvl4pPr marL="1371214" indent="0">
              <a:buNone/>
              <a:defRPr sz="2000"/>
            </a:lvl4pPr>
            <a:lvl5pPr marL="1828285" indent="0">
              <a:buNone/>
              <a:defRPr sz="2000"/>
            </a:lvl5pPr>
            <a:lvl6pPr marL="2285358" indent="0">
              <a:buNone/>
              <a:defRPr sz="2000"/>
            </a:lvl6pPr>
            <a:lvl7pPr marL="2742426" indent="0">
              <a:buNone/>
              <a:defRPr sz="2000"/>
            </a:lvl7pPr>
            <a:lvl8pPr marL="3199496" indent="0">
              <a:buNone/>
              <a:defRPr sz="2000"/>
            </a:lvl8pPr>
            <a:lvl9pPr marL="3656567" indent="0">
              <a:buNone/>
              <a:defRPr sz="2000"/>
            </a:lvl9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071" indent="0">
              <a:buNone/>
              <a:defRPr sz="1200"/>
            </a:lvl2pPr>
            <a:lvl3pPr marL="914142" indent="0">
              <a:buNone/>
              <a:defRPr sz="1000"/>
            </a:lvl3pPr>
            <a:lvl4pPr marL="1371214" indent="0">
              <a:buNone/>
              <a:defRPr sz="900"/>
            </a:lvl4pPr>
            <a:lvl5pPr marL="1828285" indent="0">
              <a:buNone/>
              <a:defRPr sz="900"/>
            </a:lvl5pPr>
            <a:lvl6pPr marL="2285358" indent="0">
              <a:buNone/>
              <a:defRPr sz="900"/>
            </a:lvl6pPr>
            <a:lvl7pPr marL="2742426" indent="0">
              <a:buNone/>
              <a:defRPr sz="900"/>
            </a:lvl7pPr>
            <a:lvl8pPr marL="3199496" indent="0">
              <a:buNone/>
              <a:defRPr sz="900"/>
            </a:lvl8pPr>
            <a:lvl9pPr marL="3656567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D41EB32A-E083-4F2A-89F4-62FF5C0AD82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2019 Open Geospatial Consortium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55C1FA7-2544-475C-94A3-944C4E962D5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CG Times" charset="0"/>
              </a:defRPr>
            </a:lvl1pPr>
          </a:lstStyle>
          <a:p>
            <a:pPr>
              <a:defRPr/>
            </a:pPr>
            <a:fld id="{CECB9C7E-ECFC-4B61-ACB2-2D918B307A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14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3104413-4DF5-4D7F-BA24-72AA989E789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2018 Open Geospatial Consortium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E93D36E-17A1-492F-878B-B320DAF3457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CG Times" charset="0"/>
              </a:defRPr>
            </a:lvl1pPr>
          </a:lstStyle>
          <a:p>
            <a:pPr>
              <a:defRPr/>
            </a:pPr>
            <a:fld id="{341D737E-DE45-46C2-8A29-A3C18DF882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35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3717" y="136525"/>
            <a:ext cx="2893483" cy="6034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9051" y="136525"/>
            <a:ext cx="8481484" cy="6034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BF2B597-99C1-4AE6-8227-1648EC4E5E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2018 Open Geospatial Consortium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82F0068-98AB-471C-BA71-2C60748C9CB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CG Times" charset="0"/>
              </a:defRPr>
            </a:lvl1pPr>
          </a:lstStyle>
          <a:p>
            <a:pPr>
              <a:defRPr/>
            </a:pPr>
            <a:fld id="{34C1089B-4B3C-425E-ADF0-BB7A9F4479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9407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419390c0d5_1_13"/>
          <p:cNvSpPr txBox="1">
            <a:spLocks noGrp="1"/>
          </p:cNvSpPr>
          <p:nvPr>
            <p:ph type="title"/>
          </p:nvPr>
        </p:nvSpPr>
        <p:spPr>
          <a:xfrm>
            <a:off x="309076" y="136525"/>
            <a:ext cx="11578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2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2" name="Google Shape;22;g419390c0d5_1_13"/>
          <p:cNvSpPr txBox="1">
            <a:spLocks noGrp="1"/>
          </p:cNvSpPr>
          <p:nvPr>
            <p:ph type="body" idx="1"/>
          </p:nvPr>
        </p:nvSpPr>
        <p:spPr>
          <a:xfrm>
            <a:off x="461433" y="1279525"/>
            <a:ext cx="11277600" cy="48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3111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dk2"/>
                </a:solidFill>
              </a:defRPr>
            </a:lvl1pPr>
            <a:lvl2pPr marL="914400" lvl="1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Font typeface="Helvetica Neue Light"/>
              <a:buChar char="–"/>
              <a:defRPr sz="19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5pPr>
            <a:lvl6pPr marL="274320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 sz="1900"/>
            </a:lvl6pPr>
            <a:lvl7pPr marL="320040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 sz="1900"/>
            </a:lvl7pPr>
            <a:lvl8pPr marL="365760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 sz="1900"/>
            </a:lvl8pPr>
            <a:lvl9pPr marL="411480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 sz="1900"/>
            </a:lvl9pPr>
          </a:lstStyle>
          <a:p>
            <a:endParaRPr dirty="0"/>
          </a:p>
        </p:txBody>
      </p:sp>
      <p:sp>
        <p:nvSpPr>
          <p:cNvPr id="23" name="Google Shape;23;g419390c0d5_1_13"/>
          <p:cNvSpPr txBox="1">
            <a:spLocks noGrp="1"/>
          </p:cNvSpPr>
          <p:nvPr>
            <p:ph type="ftr" idx="11"/>
          </p:nvPr>
        </p:nvSpPr>
        <p:spPr>
          <a:xfrm>
            <a:off x="309076" y="6516855"/>
            <a:ext cx="115782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100" b="0" i="0">
                <a:solidFill>
                  <a:srgbClr val="002C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65580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419390c0d5_1_24"/>
          <p:cNvSpPr txBox="1">
            <a:spLocks noGrp="1"/>
          </p:cNvSpPr>
          <p:nvPr>
            <p:ph type="title"/>
          </p:nvPr>
        </p:nvSpPr>
        <p:spPr>
          <a:xfrm>
            <a:off x="309076" y="136525"/>
            <a:ext cx="11578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2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6" name="Google Shape;26;g419390c0d5_1_24"/>
          <p:cNvSpPr txBox="1">
            <a:spLocks noGrp="1"/>
          </p:cNvSpPr>
          <p:nvPr>
            <p:ph type="ftr" idx="11"/>
          </p:nvPr>
        </p:nvSpPr>
        <p:spPr>
          <a:xfrm>
            <a:off x="309076" y="6551490"/>
            <a:ext cx="115782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100" b="0" i="0">
                <a:solidFill>
                  <a:srgbClr val="002C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22445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g419390c0d5_1_71" descr="Picture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267" y="6217831"/>
            <a:ext cx="1710267" cy="5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g419390c0d5_1_71"/>
          <p:cNvSpPr txBox="1">
            <a:spLocks noGrp="1"/>
          </p:cNvSpPr>
          <p:nvPr>
            <p:ph type="ftr" idx="11"/>
          </p:nvPr>
        </p:nvSpPr>
        <p:spPr>
          <a:xfrm>
            <a:off x="309076" y="6516855"/>
            <a:ext cx="115782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100" b="0" i="0">
                <a:solidFill>
                  <a:srgbClr val="002C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3555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3200">
                <a:solidFill>
                  <a:srgbClr val="BF20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2" name="Shape 42"/>
          <p:cNvSpPr txBox="1">
            <a:spLocks noGrp="1"/>
          </p:cNvSpPr>
          <p:nvPr>
            <p:ph type="body" idx="1" hasCustomPrompt="1"/>
          </p:nvPr>
        </p:nvSpPr>
        <p:spPr>
          <a:xfrm>
            <a:off x="1048200" y="1682270"/>
            <a:ext cx="10095600" cy="455787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2400"/>
              <a:buChar char="◎"/>
              <a:defRPr sz="2400">
                <a:solidFill>
                  <a:srgbClr val="435BA9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914354" lvl="1" indent="-380981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532" lvl="2" indent="-380981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709" lvl="3" indent="-34288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5886" lvl="4" indent="-342882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062" lvl="5" indent="-342882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240" lvl="6" indent="-34288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418" lvl="7" indent="-342882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594" lvl="8" indent="-342882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marL="609585" lvl="0" indent="-507987" algn="l" rtl="0">
              <a:spcBef>
                <a:spcPts val="800"/>
              </a:spcBef>
              <a:spcAft>
                <a:spcPts val="0"/>
              </a:spcAft>
              <a:buSzPts val="2400"/>
              <a:buChar char="◎"/>
            </a:pPr>
            <a:r>
              <a:rPr lang="it-IT" dirty="0" err="1"/>
              <a:t>Mod</a:t>
            </a:r>
            <a:r>
              <a:rPr lang="en-GB" dirty="0"/>
              <a:t>Here you have a list of items</a:t>
            </a:r>
          </a:p>
          <a:p>
            <a:pPr marL="609585" lvl="0" indent="-507987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GB" dirty="0"/>
              <a:t>And some text</a:t>
            </a:r>
          </a:p>
          <a:p>
            <a:pPr marL="609585" lvl="0" indent="-507987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GB" dirty="0"/>
              <a:t>But remember not to overload your slides with content</a:t>
            </a:r>
          </a:p>
          <a:p>
            <a:pPr lvl="0"/>
            <a:r>
              <a:rPr lang="it-IT" dirty="0" err="1"/>
              <a:t>ifica</a:t>
            </a:r>
            <a:r>
              <a:rPr lang="it-IT" dirty="0"/>
              <a:t> gli stili del testo dello schema</a:t>
            </a:r>
          </a:p>
        </p:txBody>
      </p:sp>
      <p:sp>
        <p:nvSpPr>
          <p:cNvPr id="9" name="Segnaposto numero diapositiva 1"/>
          <p:cNvSpPr txBox="1">
            <a:spLocks/>
          </p:cNvSpPr>
          <p:nvPr userDrawn="1"/>
        </p:nvSpPr>
        <p:spPr>
          <a:xfrm>
            <a:off x="3223039" y="6333135"/>
            <a:ext cx="8714412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1" i="0" u="none" strike="noStrike" cap="none">
                <a:solidFill>
                  <a:srgbClr val="BF202F"/>
                </a:solidFill>
                <a:latin typeface="Candara" panose="020E0502030303020204" pitchFamily="34" charset="0"/>
                <a:ea typeface="Source Sans Pro"/>
                <a:cs typeface="Segoe UI" panose="020B0502040204020203" pitchFamily="34" charset="0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ctr"/>
            <a:r>
              <a:rPr lang="en-GB" sz="900" dirty="0">
                <a:solidFill>
                  <a:srgbClr val="777777"/>
                </a:solidFill>
              </a:rPr>
              <a:t>11</a:t>
            </a:r>
            <a:r>
              <a:rPr lang="en-GB" sz="900" baseline="30000" dirty="0">
                <a:solidFill>
                  <a:srgbClr val="777777"/>
                </a:solidFill>
              </a:rPr>
              <a:t>th</a:t>
            </a:r>
            <a:r>
              <a:rPr lang="en-GB" sz="900" dirty="0">
                <a:solidFill>
                  <a:srgbClr val="777777"/>
                </a:solidFill>
              </a:rPr>
              <a:t> International Symposium on Digital Earth (ISDE 11), 24 – 27 September 2019, Florence (Italy)</a:t>
            </a:r>
            <a:endParaRPr lang="en-GB" sz="900" dirty="0">
              <a:solidFill>
                <a:srgbClr val="777777"/>
              </a:solidFill>
              <a:ea typeface="Roboto Slab"/>
              <a:sym typeface="Roboto Slab"/>
            </a:endParaRPr>
          </a:p>
        </p:txBody>
      </p:sp>
      <p:sp>
        <p:nvSpPr>
          <p:cNvPr id="10" name="Shape 54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900">
                <a:solidFill>
                  <a:srgbClr val="777777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8001" y="6240000"/>
            <a:ext cx="1145455" cy="5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952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433" y="1279525"/>
            <a:ext cx="55372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833" y="1279525"/>
            <a:ext cx="55372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2019 Open Geospatial Consortium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66CF4-B06C-C644-947A-3193A300C1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01375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2019 Open Geospatial Consortium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6F97B-9CFF-B245-85B9-914B1C89C3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62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07-01-2024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07-01-2024</a:t>
            </a:fld>
            <a:endParaRPr lang="nl-NL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07-01-2024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07-01-2024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07-01-2024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4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07-01-2024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>
            <a:extLst>
              <a:ext uri="{FF2B5EF4-FFF2-40B4-BE49-F238E27FC236}">
                <a16:creationId xmlns:a16="http://schemas.microsoft.com/office/drawing/2014/main" id="{47E74A0E-7B27-4D8A-A6CD-01AA9B90C4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9034" y="137584"/>
            <a:ext cx="115781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0" tIns="45711" rIns="91420" bIns="457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9306D65-B96E-4FE3-A548-F84B234749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1433" y="1280585"/>
            <a:ext cx="11277600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62852" name="Rectangle 4">
            <a:extLst>
              <a:ext uri="{FF2B5EF4-FFF2-40B4-BE49-F238E27FC236}">
                <a16:creationId xmlns:a16="http://schemas.microsoft.com/office/drawing/2014/main" id="{50679E21-287B-4DAA-9EC4-8B12CB79C63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64517" y="6553200"/>
            <a:ext cx="4267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900" b="0" dirty="0">
                <a:solidFill>
                  <a:srgbClr val="092E5C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2019 Open Geospatial Consortium</a:t>
            </a:r>
          </a:p>
        </p:txBody>
      </p:sp>
      <p:sp>
        <p:nvSpPr>
          <p:cNvPr id="1031" name="Text Box 16">
            <a:extLst>
              <a:ext uri="{FF2B5EF4-FFF2-40B4-BE49-F238E27FC236}">
                <a16:creationId xmlns:a16="http://schemas.microsoft.com/office/drawing/2014/main" id="{D9934285-55D1-4A46-9914-562704355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333" y="6220885"/>
            <a:ext cx="1168590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sz="4000" dirty="0">
                <a:solidFill>
                  <a:schemeClr val="tx2"/>
                </a:solidFill>
                <a:latin typeface="Times New Roman" charset="0"/>
              </a:rPr>
              <a:t>OGC</a:t>
            </a:r>
          </a:p>
        </p:txBody>
      </p:sp>
      <p:sp>
        <p:nvSpPr>
          <p:cNvPr id="1032" name="Text Box 20">
            <a:extLst>
              <a:ext uri="{FF2B5EF4-FFF2-40B4-BE49-F238E27FC236}">
                <a16:creationId xmlns:a16="http://schemas.microsoft.com/office/drawing/2014/main" id="{79950974-D225-4DE1-A554-C4D372B99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6700" y="6294967"/>
            <a:ext cx="94578" cy="246203"/>
          </a:xfrm>
          <a:prstGeom prst="rect">
            <a:avLst/>
          </a:prstGeom>
          <a:noFill/>
          <a:ln>
            <a:noFill/>
          </a:ln>
        </p:spPr>
        <p:txBody>
          <a:bodyPr wrap="none" lIns="0" tIns="45711" rIns="0" bIns="45711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1000" dirty="0">
                <a:solidFill>
                  <a:schemeClr val="tx2"/>
                </a:solidFill>
                <a:latin typeface="Arial" pitchFamily="34" charset="0"/>
              </a:rPr>
              <a:t>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04006-B7BE-4250-B033-86F57728F561}"/>
              </a:ext>
            </a:extLst>
          </p:cNvPr>
          <p:cNvSpPr txBox="1"/>
          <p:nvPr userDrawn="1"/>
        </p:nvSpPr>
        <p:spPr>
          <a:xfrm>
            <a:off x="9359901" y="6553200"/>
            <a:ext cx="2569633" cy="228600"/>
          </a:xfrm>
          <a:prstGeom prst="rect">
            <a:avLst/>
          </a:prstGeom>
          <a:noFill/>
        </p:spPr>
        <p:txBody>
          <a:bodyPr/>
          <a:lstStyle/>
          <a:p>
            <a:pPr algn="r" eaLnBrk="1" hangingPunct="1">
              <a:defRPr/>
            </a:pPr>
            <a:r>
              <a:rPr lang="en-CA" sz="9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03FE63D9-763F-4799-A1BA-96D7C98C05FD}" type="slidenum">
              <a:rPr lang="en-CA" sz="900" b="0">
                <a:solidFill>
                  <a:srgbClr val="092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defRPr/>
              </a:pPr>
              <a:t>‹#›</a:t>
            </a:fld>
            <a:endParaRPr lang="en-CA" sz="900" b="0" dirty="0" err="1">
              <a:solidFill>
                <a:srgbClr val="092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8DC9B973-F016-4384-8A73-CCD7329012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433" y="821267"/>
            <a:ext cx="11277600" cy="48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36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sldNum="0" hd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Arial" panose="020B0604020202020204" pitchFamily="34" charset="0"/>
        </a:defRPr>
      </a:lvl2pPr>
      <a:lvl3pPr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Arial" panose="020B0604020202020204" pitchFamily="34" charset="0"/>
        </a:defRPr>
      </a:lvl3pPr>
      <a:lvl4pPr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Arial" panose="020B0604020202020204" pitchFamily="34" charset="0"/>
        </a:defRPr>
      </a:lvl4pPr>
      <a:lvl5pPr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Arial" panose="020B0604020202020204" pitchFamily="34" charset="0"/>
        </a:defRPr>
      </a:lvl5pPr>
      <a:lvl6pPr marL="457071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142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214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285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232828" indent="-232828" algn="l" rtl="0" fontAlgn="base">
        <a:spcBef>
          <a:spcPts val="300"/>
        </a:spcBef>
        <a:spcAft>
          <a:spcPct val="0"/>
        </a:spcAft>
        <a:buClr>
          <a:srgbClr val="092E5C"/>
        </a:buClr>
        <a:buChar char="•"/>
        <a:defRPr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1pPr>
      <a:lvl2pPr marL="569370" indent="-220128" algn="l" rtl="0" fontAlgn="base">
        <a:spcBef>
          <a:spcPts val="300"/>
        </a:spcBef>
        <a:spcAft>
          <a:spcPct val="0"/>
        </a:spcAft>
        <a:buClr>
          <a:srgbClr val="092E5C"/>
        </a:buClr>
        <a:buChar char="–"/>
        <a:defRPr sz="20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2pPr>
      <a:lvl3pPr marL="912261" indent="-226478" algn="l" rtl="0" fontAlgn="base">
        <a:spcBef>
          <a:spcPts val="300"/>
        </a:spcBef>
        <a:spcAft>
          <a:spcPct val="0"/>
        </a:spcAft>
        <a:buClr>
          <a:srgbClr val="092E5C"/>
        </a:buClr>
        <a:buChar char="•"/>
        <a:defRPr sz="1867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3pPr>
      <a:lvl4pPr marL="1255153" indent="-226478" algn="l" rtl="0" fontAlgn="base">
        <a:spcBef>
          <a:spcPts val="300"/>
        </a:spcBef>
        <a:spcAft>
          <a:spcPct val="0"/>
        </a:spcAft>
        <a:buClr>
          <a:srgbClr val="092E5C"/>
        </a:buClr>
        <a:buChar char="–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4pPr>
      <a:lvl5pPr marL="1598044" indent="-226478" algn="l" rtl="0" fontAlgn="base">
        <a:spcBef>
          <a:spcPts val="3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5pPr>
      <a:lvl6pPr marL="2055231" indent="-228537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6pPr>
      <a:lvl7pPr marL="2512304" indent="-228537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7pPr>
      <a:lvl8pPr marL="2969374" indent="-228537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8pPr>
      <a:lvl9pPr marL="3426446" indent="-228537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71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42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14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85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58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26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96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67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/>
        </p:nvSpPr>
        <p:spPr>
          <a:xfrm>
            <a:off x="11652250" y="214312"/>
            <a:ext cx="747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309562" y="136525"/>
            <a:ext cx="11577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461950" y="1279525"/>
            <a:ext cx="11277600" cy="4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92E5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92E5C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92E5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92E5C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92E5C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92E5C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92E5C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92E5C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92E5C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" name="Google Shape;13;p3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766762"/>
            <a:ext cx="11810998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/>
        </p:nvSpPr>
        <p:spPr>
          <a:xfrm>
            <a:off x="309562" y="6164262"/>
            <a:ext cx="11685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imes New Roman"/>
              <a:buNone/>
            </a:pPr>
            <a:r>
              <a:rPr lang="en-US" sz="40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OGC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/>
        </p:nvSpPr>
        <p:spPr>
          <a:xfrm>
            <a:off x="1477962" y="6230937"/>
            <a:ext cx="936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42913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sdw-bp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ogcapi.ogc.org/#standard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ogcapi.ogc.org/#standard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gc.org/standards/" TargetMode="External"/><Relationship Id="rId2" Type="http://schemas.openxmlformats.org/officeDocument/2006/relationships/hyperlink" Target="https://spec.openapis.org/oas/v3.1.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NSPIRE-MIF/gp-ogc-api-features/blob/master/spec/oapif-inspire-download.md" TargetMode="External"/><Relationship Id="rId4" Type="http://schemas.openxmlformats.org/officeDocument/2006/relationships/hyperlink" Target="https://publicatie.centrumvoorstandaarden.nl/api/adr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en.wikipedia.org/wiki/Hypertext_Transfer_Protoco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en.wikipedia.org/wiki/Representational_state_transfer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pec.openapis.org/oas/v3.1.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gc.org/is/19-072/19-072.html#_d99cbf7c-cf24-4327-82e4-7121292cb842" TargetMode="External"/><Relationship Id="rId2" Type="http://schemas.openxmlformats.org/officeDocument/2006/relationships/hyperlink" Target="https://www.ogc.org/standar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gc.org/standards/roadmap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ostandaarden.nl/api/API-Strategie-mod-geo/" TargetMode="External"/><Relationship Id="rId2" Type="http://schemas.openxmlformats.org/officeDocument/2006/relationships/hyperlink" Target="https://gitdocumentatie.logius.nl/publicatie/api/adr/#normative-design-rule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ire.ec.europa.eu/featureconcept" TargetMode="External"/><Relationship Id="rId2" Type="http://schemas.openxmlformats.org/officeDocument/2006/relationships/hyperlink" Target="https://github.com/INSPIRE-MIF/gp-ogc-api-features/blob/master/spec/oapif-inspire-download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NSPIRE-MIF/gp-ogc-api-features/blob/master/spec/oapif-inspire-download.md#terms-of-us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novum.nl/over-geonovum/actueel/presentatie-resultaten-aanbesteding-ogc-api-features-toolaanpassing" TargetMode="External"/><Relationship Id="rId7" Type="http://schemas.openxmlformats.org/officeDocument/2006/relationships/hyperlink" Target="https://geonovum.github.io/ogc-api-features-guidelin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onovum.nl/uploads/documents/Geosolutions.pdf" TargetMode="External"/><Relationship Id="rId5" Type="http://schemas.openxmlformats.org/officeDocument/2006/relationships/hyperlink" Target="https://pygeoapi.io/presentations/geonovum-tender-2023/#/frontpage" TargetMode="External"/><Relationship Id="rId4" Type="http://schemas.openxmlformats.org/officeDocument/2006/relationships/hyperlink" Target="https://www.geonovum.nl/uploads/documents/deegree%20OGC%20API%20Features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svg"/><Relationship Id="rId4" Type="http://schemas.openxmlformats.org/officeDocument/2006/relationships/image" Target="../media/image21.jpe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hyperlink" Target="https://michelstuyts.be/gis_en.html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eoseer.net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6.jpe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/>
              <a:t>Geonovum</a:t>
            </a:r>
            <a:br>
              <a:rPr lang="nl-NL"/>
            </a:b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2" y="2518373"/>
            <a:ext cx="5031779" cy="1122074"/>
          </a:xfrm>
        </p:spPr>
        <p:txBody>
          <a:bodyPr>
            <a:normAutofit/>
          </a:bodyPr>
          <a:lstStyle/>
          <a:p>
            <a:r>
              <a:rPr lang="nl-NL" dirty="0"/>
              <a:t>De wereld van de nieuwe OGC 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2096" y="3832744"/>
            <a:ext cx="3689060" cy="273007"/>
          </a:xfrm>
        </p:spPr>
        <p:txBody>
          <a:bodyPr/>
          <a:lstStyle/>
          <a:p>
            <a:r>
              <a:rPr lang="nl-NL" dirty="0"/>
              <a:t>Bart De Lathouwer &amp; Pieter </a:t>
            </a:r>
            <a:r>
              <a:rPr lang="nl-NL" dirty="0" err="1"/>
              <a:t>Bresters</a:t>
            </a:r>
            <a:endParaRPr lang="nl-NL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/>
              <a:t>8 januari 2024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and W3C come together in 2014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8432" y="1384457"/>
            <a:ext cx="6240593" cy="4680445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92E5C"/>
                </a:solidFill>
                <a:effectLst/>
                <a:uLnTx/>
                <a:uFillTx/>
                <a:latin typeface="Arial" pitchFamily="34" charset="0"/>
                <a:cs typeface="Arial"/>
                <a:sym typeface="Arial"/>
              </a:rPr>
              <a:t>© </a:t>
            </a:r>
            <a:r>
              <a:rPr kumimoji="0" lang="is-IS" sz="900" b="0" i="0" u="none" strike="noStrike" kern="0" cap="none" spc="0" normalizeH="0" baseline="0" noProof="0" dirty="0">
                <a:ln>
                  <a:noFill/>
                </a:ln>
                <a:solidFill>
                  <a:srgbClr val="092E5C"/>
                </a:solidFill>
                <a:effectLst/>
                <a:uLnTx/>
                <a:uFillTx/>
                <a:latin typeface="Arial" pitchFamily="34" charset="0"/>
                <a:cs typeface="Arial"/>
                <a:sym typeface="Arial"/>
              </a:rPr>
              <a:t>2019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92E5C"/>
                </a:solidFill>
                <a:effectLst/>
                <a:uLnTx/>
                <a:uFillTx/>
                <a:latin typeface="Arial" pitchFamily="34" charset="0"/>
                <a:cs typeface="Arial"/>
                <a:sym typeface="Arial"/>
              </a:rPr>
              <a:t> Open Geospatial Consortium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032" y="6248995"/>
            <a:ext cx="914400" cy="60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42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3DC83B-5868-F54D-BB67-E44111FA2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52400"/>
            <a:ext cx="11201400" cy="685800"/>
          </a:xfrm>
        </p:spPr>
        <p:txBody>
          <a:bodyPr/>
          <a:lstStyle/>
          <a:p>
            <a:r>
              <a:rPr lang="en-US" dirty="0"/>
              <a:t>OGC/W3C Best Practices for Spatial Data on the Web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AAB9FC-AB21-B442-9EB1-B4E70CACE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785" y="916602"/>
            <a:ext cx="8042275" cy="489108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Web principles for spatial data</a:t>
            </a:r>
          </a:p>
          <a:p>
            <a:r>
              <a:rPr lang="en-US" sz="1400" dirty="0"/>
              <a:t>Use globally unique persistent HTTP URIs for spatial things</a:t>
            </a:r>
          </a:p>
          <a:p>
            <a:r>
              <a:rPr lang="en-US" sz="1400" dirty="0"/>
              <a:t>Make your spatial data indexable by search engines</a:t>
            </a:r>
          </a:p>
          <a:p>
            <a:r>
              <a:rPr lang="en-US" sz="1400" dirty="0"/>
              <a:t>Link resources together to create the Web of data</a:t>
            </a:r>
          </a:p>
          <a:p>
            <a:pPr marL="0" indent="0">
              <a:buNone/>
            </a:pPr>
            <a:r>
              <a:rPr lang="en-US" sz="1800" dirty="0"/>
              <a:t>Key spatial aspects</a:t>
            </a:r>
          </a:p>
          <a:p>
            <a:r>
              <a:rPr lang="en-US" sz="1400" dirty="0"/>
              <a:t>Use spatial data encodings that match your target audience</a:t>
            </a:r>
          </a:p>
          <a:p>
            <a:r>
              <a:rPr lang="en-US" sz="1400" dirty="0"/>
              <a:t>Provide geometries on the Web in a usable way</a:t>
            </a:r>
          </a:p>
          <a:p>
            <a:r>
              <a:rPr lang="en-US" sz="1400" dirty="0"/>
              <a:t>Provide geometries on the Web at the right level of accuracy, precision, and size</a:t>
            </a:r>
          </a:p>
          <a:p>
            <a:r>
              <a:rPr lang="en-US" sz="1400" dirty="0"/>
              <a:t>Choose coordinate reference systems to suit your user’s applications</a:t>
            </a:r>
          </a:p>
          <a:p>
            <a:r>
              <a:rPr lang="en-US" sz="1400" dirty="0"/>
              <a:t>State how coordinate values are encoded</a:t>
            </a:r>
          </a:p>
          <a:p>
            <a:r>
              <a:rPr lang="en-US" sz="1400" dirty="0"/>
              <a:t>Describe relative positioning</a:t>
            </a:r>
          </a:p>
          <a:p>
            <a:pPr marL="0" indent="0">
              <a:buNone/>
            </a:pPr>
            <a:r>
              <a:rPr lang="en-US" sz="1600" dirty="0"/>
              <a:t>Access</a:t>
            </a:r>
            <a:endParaRPr lang="en-US" sz="1400" dirty="0"/>
          </a:p>
          <a:p>
            <a:r>
              <a:rPr lang="en-US" sz="1400" dirty="0"/>
              <a:t>Use appropriate relation types to link Spatial Things</a:t>
            </a:r>
          </a:p>
          <a:p>
            <a:r>
              <a:rPr lang="en-US" sz="1400" dirty="0"/>
              <a:t>Provide information on the changing nature of spatial things</a:t>
            </a:r>
          </a:p>
          <a:p>
            <a:r>
              <a:rPr lang="en-US" sz="1400" dirty="0"/>
              <a:t>Expose spatial data through 'convenience APIs‘</a:t>
            </a:r>
          </a:p>
          <a:p>
            <a:pPr marL="0" indent="0">
              <a:buNone/>
            </a:pPr>
            <a:r>
              <a:rPr lang="en-US" sz="1800" dirty="0"/>
              <a:t>Metadata</a:t>
            </a:r>
            <a:endParaRPr lang="en-US" sz="1400" dirty="0"/>
          </a:p>
          <a:p>
            <a:r>
              <a:rPr lang="en-US" sz="1400" dirty="0"/>
              <a:t>Include spatial metadata in dataset metadata</a:t>
            </a:r>
          </a:p>
          <a:p>
            <a:r>
              <a:rPr lang="en-US" sz="1400" dirty="0"/>
              <a:t>Describe the positional accuracy of spatial data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 bwMode="auto">
          <a:xfrm>
            <a:off x="2973388" y="6553200"/>
            <a:ext cx="3200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b="0" kern="1200">
                <a:solidFill>
                  <a:srgbClr val="092E5C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92E5C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  <a:sym typeface="Arial"/>
              </a:rPr>
              <a:t>Copyright © 2019 Open Geospatial Consortium</a:t>
            </a:r>
            <a:endParaRPr kumimoji="0" lang="en-US" altLang="en-US" sz="900" b="0" i="0" u="none" strike="noStrike" kern="1200" cap="none" spc="0" normalizeH="0" baseline="0" noProof="0" dirty="0">
              <a:ln>
                <a:noFill/>
              </a:ln>
              <a:solidFill>
                <a:srgbClr val="092E5C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  <a:sym typeface="Arial"/>
            </a:endParaRPr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2229272" y="230802"/>
            <a:ext cx="8057728" cy="53119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MS PGothic" pitchFamily="34" charset="-128"/>
                <a:cs typeface="MS PGothic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MS PGothic" pitchFamily="34" charset="-128"/>
                <a:cs typeface="MS PGothic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MS PGothic" pitchFamily="34" charset="-128"/>
                <a:cs typeface="MS PGothic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MS PGothic" pitchFamily="34" charset="-128"/>
                <a:cs typeface="MS PGothic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MS PGothic" pitchFamily="34" charset="-128"/>
                <a:cs typeface="MS PGothic" charset="0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92E5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/>
              <a:ea typeface="MS PGothic" pitchFamily="34" charset="-128"/>
              <a:sym typeface="Arial"/>
            </a:endParaRPr>
          </a:p>
        </p:txBody>
      </p:sp>
      <p:pic>
        <p:nvPicPr>
          <p:cNvPr id="7" name="Picture 4" descr="W3C">
            <a:extLst>
              <a:ext uri="{FF2B5EF4-FFF2-40B4-BE49-F238E27FC236}">
                <a16:creationId xmlns:a16="http://schemas.microsoft.com/office/drawing/2014/main" id="{4AB710A4-A6F0-1641-B837-AA4608166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8275" y="1066800"/>
            <a:ext cx="9906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255437-782F-1A44-BC81-822112414BF8}"/>
              </a:ext>
            </a:extLst>
          </p:cNvPr>
          <p:cNvSpPr/>
          <p:nvPr/>
        </p:nvSpPr>
        <p:spPr>
          <a:xfrm>
            <a:off x="7665367" y="6036290"/>
            <a:ext cx="2662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https://www.w3.org/TR/sdw-bp/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1273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9C3C-AC67-9173-9365-D35EAC06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584"/>
            <a:ext cx="12192000" cy="685800"/>
          </a:xfrm>
        </p:spPr>
        <p:txBody>
          <a:bodyPr/>
          <a:lstStyle/>
          <a:p>
            <a:r>
              <a:rPr lang="en-US" dirty="0"/>
              <a:t>Developer Attention Span – x minutes until 1</a:t>
            </a:r>
            <a:r>
              <a:rPr lang="en-US" baseline="30000" dirty="0"/>
              <a:t>st</a:t>
            </a:r>
            <a:r>
              <a:rPr lang="en-US" dirty="0"/>
              <a:t> successful call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9853B-7146-19DE-C89B-AF150B5AE0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 Open Geospatial Consortium</a:t>
            </a:r>
          </a:p>
        </p:txBody>
      </p:sp>
      <p:pic>
        <p:nvPicPr>
          <p:cNvPr id="6146" name="Picture 2" descr="Is Mathieu Michel echt 'Le Mister Bean belge'? | De Morgen">
            <a:extLst>
              <a:ext uri="{FF2B5EF4-FFF2-40B4-BE49-F238E27FC236}">
                <a16:creationId xmlns:a16="http://schemas.microsoft.com/office/drawing/2014/main" id="{E7E75868-CBD6-DBA5-2E06-1948B171F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535502"/>
            <a:ext cx="5618673" cy="374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2418A-D051-92D7-1663-5B6DBF96D3EF}"/>
              </a:ext>
            </a:extLst>
          </p:cNvPr>
          <p:cNvSpPr txBox="1"/>
          <p:nvPr/>
        </p:nvSpPr>
        <p:spPr>
          <a:xfrm>
            <a:off x="6538824" y="5382881"/>
            <a:ext cx="4710022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dirty="0"/>
              <a:t>Mathieu Michel, </a:t>
            </a:r>
            <a:r>
              <a:rPr lang="en-US" dirty="0" err="1"/>
              <a:t>Belgisch</a:t>
            </a:r>
            <a:r>
              <a:rPr lang="en-US" dirty="0"/>
              <a:t> Minister van </a:t>
            </a:r>
            <a:br>
              <a:rPr lang="en-US" dirty="0"/>
            </a:br>
            <a:r>
              <a:rPr lang="en-US" dirty="0" err="1"/>
              <a:t>Administratieve</a:t>
            </a:r>
            <a:r>
              <a:rPr lang="en-US" dirty="0"/>
              <a:t> </a:t>
            </a:r>
            <a:r>
              <a:rPr lang="en-US" dirty="0" err="1"/>
              <a:t>Vereenvoudiging</a:t>
            </a:r>
            <a:endParaRPr lang="en-US" dirty="0"/>
          </a:p>
        </p:txBody>
      </p:sp>
      <p:pic>
        <p:nvPicPr>
          <p:cNvPr id="6148" name="Picture 4" descr="ten traits that make a great software developer">
            <a:extLst>
              <a:ext uri="{FF2B5EF4-FFF2-40B4-BE49-F238E27FC236}">
                <a16:creationId xmlns:a16="http://schemas.microsoft.com/office/drawing/2014/main" id="{C5B54764-275B-D855-8FDA-025A25C3C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7327" y="1535502"/>
            <a:ext cx="5267865" cy="374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110BD9-E43E-D374-9B98-CFF699DE32A2}"/>
              </a:ext>
            </a:extLst>
          </p:cNvPr>
          <p:cNvSpPr txBox="1"/>
          <p:nvPr/>
        </p:nvSpPr>
        <p:spPr>
          <a:xfrm>
            <a:off x="756248" y="5382881"/>
            <a:ext cx="4710022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dirty="0"/>
              <a:t>Stereotyped Developer</a:t>
            </a:r>
          </a:p>
        </p:txBody>
      </p:sp>
    </p:spTree>
    <p:extLst>
      <p:ext uri="{BB962C8B-B14F-4D97-AF65-F5344CB8AC3E}">
        <p14:creationId xmlns:p14="http://schemas.microsoft.com/office/powerpoint/2010/main" val="1503055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84FC0D-12B5-B341-9F15-7A45C487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OWS and API Innovation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EF9B2-6858-5546-9D39-BDC211D40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OGC is advancing new standards while simultaneously maintaining the OGC Standards Baseline</a:t>
            </a:r>
          </a:p>
          <a:p>
            <a:r>
              <a:rPr lang="en-US" dirty="0"/>
              <a:t>The OGC API approach is based on technologies that did not exist during development of initial OGC Web Services (OWS).  </a:t>
            </a:r>
          </a:p>
          <a:p>
            <a:r>
              <a:rPr lang="en-US" dirty="0"/>
              <a:t>OGC will continue to maintain the approved OWS Standards, e.g., WFS, Version 2, while developing and maintaining new standards based on using approaches for APIs and OGC building blocks </a:t>
            </a:r>
          </a:p>
          <a:p>
            <a:endParaRPr lang="en-US" sz="2000" dirty="0"/>
          </a:p>
          <a:p>
            <a:endParaRPr lang="en-US" sz="2000" dirty="0"/>
          </a:p>
          <a:p>
            <a:pPr marL="514350" lvl="1" indent="0">
              <a:buNone/>
            </a:pPr>
            <a:r>
              <a:rPr lang="en-US" sz="1500" dirty="0"/>
              <a:t>This approach is consistent with the OGC Innovation Statement from 2014 that anticipates OGC addressing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innovator’s dilemma</a:t>
            </a:r>
            <a:r>
              <a:rPr lang="en-US" sz="15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500" dirty="0"/>
              <a:t>of maintaining the current OGC standards baseline while simultaneously developing standards to support evolving and potentially disruptive technologies, community needs and market trends. ”</a:t>
            </a:r>
          </a:p>
        </p:txBody>
      </p:sp>
    </p:spTree>
    <p:extLst>
      <p:ext uri="{BB962C8B-B14F-4D97-AF65-F5344CB8AC3E}">
        <p14:creationId xmlns:p14="http://schemas.microsoft.com/office/powerpoint/2010/main" val="3218441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Waarom OGC </a:t>
            </a:r>
            <a:r>
              <a:rPr lang="nl-NL" dirty="0" err="1"/>
              <a:t>API’s</a:t>
            </a:r>
            <a:r>
              <a:rPr lang="nl-NL" dirty="0"/>
              <a:t> 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Makkelijker dan oude generatie services voor </a:t>
            </a:r>
            <a:r>
              <a:rPr lang="nl-NL" u="sng" dirty="0"/>
              <a:t>web-ontwikkelaars* </a:t>
            </a:r>
            <a:r>
              <a:rPr lang="nl-NL" dirty="0"/>
              <a:t>buiten het </a:t>
            </a:r>
            <a:r>
              <a:rPr lang="nl-NL" dirty="0" err="1"/>
              <a:t>geodomein</a:t>
            </a:r>
            <a:endParaRPr lang="nl-NL" dirty="0"/>
          </a:p>
          <a:p>
            <a:pPr lvl="1"/>
            <a:r>
              <a:rPr lang="nl-NL" dirty="0"/>
              <a:t>Je hoeft geen GIS-specialist te zijn om er mee te werken.</a:t>
            </a:r>
          </a:p>
          <a:p>
            <a:endParaRPr lang="nl-NL" dirty="0"/>
          </a:p>
          <a:p>
            <a:r>
              <a:rPr lang="nl-NL" dirty="0"/>
              <a:t>Ook goed te gebruiken binnen het </a:t>
            </a:r>
            <a:r>
              <a:rPr lang="nl-NL" dirty="0" err="1"/>
              <a:t>geodomein</a:t>
            </a:r>
            <a:r>
              <a:rPr lang="nl-NL" dirty="0"/>
              <a:t> **</a:t>
            </a:r>
          </a:p>
          <a:p>
            <a:pPr lvl="1"/>
            <a:r>
              <a:rPr lang="nl-NL" dirty="0" err="1"/>
              <a:t>Openapi</a:t>
            </a:r>
            <a:r>
              <a:rPr lang="nl-NL" dirty="0"/>
              <a:t> specificatie beschrijft wat er mee kan;</a:t>
            </a:r>
          </a:p>
          <a:p>
            <a:pPr lvl="1"/>
            <a:r>
              <a:rPr lang="nl-NL" dirty="0"/>
              <a:t>Werkt heel intuïtief.</a:t>
            </a:r>
          </a:p>
          <a:p>
            <a:endParaRPr lang="nl-NL" dirty="0"/>
          </a:p>
          <a:p>
            <a:r>
              <a:rPr lang="nl-NL" dirty="0"/>
              <a:t>Beter te vinden door zoekmachines ***</a:t>
            </a:r>
          </a:p>
          <a:p>
            <a:endParaRPr lang="nl-NL" dirty="0"/>
          </a:p>
          <a:p>
            <a:r>
              <a:rPr lang="nl-NL" dirty="0"/>
              <a:t>Verschillende types hebben dezelfde structuur en zijn daardoor ook eenvoudiger te combineren.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7468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 Geonovum stimuleren</a:t>
            </a:r>
            <a:br>
              <a:rPr lang="nl-NL" dirty="0"/>
            </a:br>
            <a:r>
              <a:rPr lang="nl-NL" dirty="0"/>
              <a:t>OGC-API-gebruik?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dirty="0"/>
              <a:t>OGC-</a:t>
            </a:r>
            <a:r>
              <a:rPr lang="nl-NL" dirty="0" err="1"/>
              <a:t>API’s</a:t>
            </a:r>
            <a:r>
              <a:rPr lang="nl-NL" dirty="0"/>
              <a:t> passen binnen de visie </a:t>
            </a:r>
            <a:r>
              <a:rPr lang="nl-NL"/>
              <a:t>van Geonovum:</a:t>
            </a:r>
            <a:endParaRPr lang="nl-NL" dirty="0"/>
          </a:p>
          <a:p>
            <a:r>
              <a:rPr lang="nl-NL" dirty="0"/>
              <a:t>Geonovum wil de Nederlandse </a:t>
            </a:r>
            <a:r>
              <a:rPr lang="nl-NL" dirty="0" err="1"/>
              <a:t>geo</a:t>
            </a:r>
            <a:r>
              <a:rPr lang="nl-NL" dirty="0"/>
              <a:t>-informatie infrastructuur versterken door het voor een brede groep toegankelijker te maken.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OGC-API spelen een rol in ontwikkelingen die van belang zijn voor Geonovum zoals:</a:t>
            </a:r>
          </a:p>
          <a:p>
            <a:r>
              <a:rPr lang="nl-NL" dirty="0"/>
              <a:t>Europese datastrategie</a:t>
            </a:r>
          </a:p>
          <a:p>
            <a:r>
              <a:rPr lang="nl-NL" dirty="0"/>
              <a:t>Federatief Datastelsel</a:t>
            </a:r>
          </a:p>
          <a:p>
            <a:r>
              <a:rPr lang="nl-NL" dirty="0"/>
              <a:t>Common </a:t>
            </a:r>
            <a:r>
              <a:rPr lang="nl-NL" dirty="0" err="1"/>
              <a:t>Ground</a:t>
            </a:r>
            <a:endParaRPr lang="nl-NL" dirty="0"/>
          </a:p>
          <a:p>
            <a:r>
              <a:rPr lang="nl-NL" dirty="0"/>
              <a:t>Zicht op Nederland</a:t>
            </a:r>
          </a:p>
          <a:p>
            <a:r>
              <a:rPr lang="nl-NL" dirty="0"/>
              <a:t>Digital </a:t>
            </a:r>
            <a:r>
              <a:rPr lang="nl-NL" dirty="0" err="1"/>
              <a:t>Twins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3952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Welke OGC </a:t>
            </a:r>
            <a:r>
              <a:rPr lang="nl-NL" dirty="0" err="1"/>
              <a:t>API’s</a:t>
            </a:r>
            <a:r>
              <a:rPr lang="nl-NL" dirty="0"/>
              <a:t> types zijn er?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hlinkClick r:id="rId2"/>
              </a:rPr>
              <a:t>https://ogcapi.ogc.org/#standards</a:t>
            </a:r>
            <a:r>
              <a:rPr lang="nl-NL" dirty="0"/>
              <a:t>: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Features (opvolger WFS)</a:t>
            </a:r>
          </a:p>
          <a:p>
            <a:r>
              <a:rPr lang="nl-NL" dirty="0" err="1"/>
              <a:t>Tiles</a:t>
            </a:r>
            <a:r>
              <a:rPr lang="nl-NL" dirty="0"/>
              <a:t> (Vector </a:t>
            </a:r>
            <a:r>
              <a:rPr lang="nl-NL" dirty="0" err="1"/>
              <a:t>Tiles</a:t>
            </a:r>
            <a:r>
              <a:rPr lang="nl-NL" dirty="0"/>
              <a:t> of opvolger WMTS)</a:t>
            </a:r>
          </a:p>
          <a:p>
            <a:r>
              <a:rPr lang="nl-NL" dirty="0" err="1"/>
              <a:t>Maps</a:t>
            </a:r>
            <a:r>
              <a:rPr lang="nl-NL" dirty="0"/>
              <a:t> (opvolger WMS)</a:t>
            </a:r>
          </a:p>
          <a:p>
            <a:r>
              <a:rPr lang="nl-NL" dirty="0" err="1"/>
              <a:t>Styles</a:t>
            </a:r>
            <a:r>
              <a:rPr lang="nl-NL" dirty="0"/>
              <a:t> (opmaak)</a:t>
            </a:r>
          </a:p>
          <a:p>
            <a:r>
              <a:rPr lang="nl-NL" dirty="0"/>
              <a:t>Coverages (opvolger WCS)</a:t>
            </a:r>
          </a:p>
          <a:p>
            <a:r>
              <a:rPr lang="nl-NL" dirty="0"/>
              <a:t>Records (metadata)</a:t>
            </a:r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252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Welke OGC </a:t>
            </a:r>
            <a:r>
              <a:rPr lang="nl-NL" dirty="0" err="1"/>
              <a:t>API’s</a:t>
            </a:r>
            <a:r>
              <a:rPr lang="nl-NL" dirty="0"/>
              <a:t> zijn er nog meer?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dirty="0">
                <a:hlinkClick r:id="rId2"/>
              </a:rPr>
              <a:t>https://ogcapi.ogc.org/#standards</a:t>
            </a:r>
            <a:r>
              <a:rPr lang="nl-NL" dirty="0"/>
              <a:t>: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 err="1"/>
              <a:t>Processes</a:t>
            </a:r>
            <a:r>
              <a:rPr lang="nl-NL" dirty="0"/>
              <a:t> (opvolger WPS)</a:t>
            </a:r>
          </a:p>
          <a:p>
            <a:r>
              <a:rPr lang="nl-NL" dirty="0"/>
              <a:t>EDR (</a:t>
            </a:r>
            <a:r>
              <a:rPr lang="nl-NL" dirty="0" err="1"/>
              <a:t>Environmental</a:t>
            </a:r>
            <a:r>
              <a:rPr lang="nl-NL" dirty="0"/>
              <a:t> Data Retrieval)</a:t>
            </a:r>
          </a:p>
          <a:p>
            <a:r>
              <a:rPr lang="nl-NL" dirty="0" err="1"/>
              <a:t>Joins</a:t>
            </a:r>
            <a:r>
              <a:rPr lang="nl-NL" dirty="0"/>
              <a:t> (opvolger TJS)</a:t>
            </a:r>
          </a:p>
          <a:p>
            <a:r>
              <a:rPr lang="nl-NL" dirty="0"/>
              <a:t>Routes</a:t>
            </a:r>
          </a:p>
          <a:p>
            <a:r>
              <a:rPr lang="nl-NL" dirty="0"/>
              <a:t>DGGS (Discrete Global </a:t>
            </a:r>
            <a:r>
              <a:rPr lang="nl-NL" dirty="0" err="1"/>
              <a:t>Grid</a:t>
            </a:r>
            <a:r>
              <a:rPr lang="nl-NL" dirty="0"/>
              <a:t> System)</a:t>
            </a:r>
          </a:p>
          <a:p>
            <a:r>
              <a:rPr lang="nl-NL" dirty="0" err="1"/>
              <a:t>Moving</a:t>
            </a:r>
            <a:r>
              <a:rPr lang="nl-NL" dirty="0"/>
              <a:t> features</a:t>
            </a:r>
          </a:p>
          <a:p>
            <a:r>
              <a:rPr lang="nl-NL" dirty="0"/>
              <a:t>3D </a:t>
            </a:r>
            <a:r>
              <a:rPr lang="nl-NL" dirty="0" err="1"/>
              <a:t>GeoVolumes</a:t>
            </a:r>
            <a:endParaRPr lang="nl-NL" dirty="0"/>
          </a:p>
          <a:p>
            <a:r>
              <a:rPr lang="nl-NL" dirty="0" err="1"/>
              <a:t>SensorThings</a:t>
            </a:r>
            <a:r>
              <a:rPr lang="nl-NL" dirty="0"/>
              <a:t> (opvolger SOS)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902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Welke Standaarden zijn er voor </a:t>
            </a:r>
            <a:r>
              <a:rPr lang="nl-NL" dirty="0" err="1"/>
              <a:t>API’s</a:t>
            </a:r>
            <a:r>
              <a:rPr lang="nl-NL" dirty="0"/>
              <a:t> 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Open API Specification</a:t>
            </a: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3"/>
              </a:rPr>
              <a:t>OGC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4"/>
              </a:rPr>
              <a:t>Dutch 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4"/>
              </a:rPr>
              <a:t>API Design Rules</a:t>
            </a:r>
            <a:endParaRPr lang="nl-NL" b="0" i="0" dirty="0">
              <a:solidFill>
                <a:srgbClr val="207AB3"/>
              </a:solidFill>
              <a:effectLst/>
              <a:latin typeface="Open Sans" panose="020B0606030504020204" pitchFamily="34" charset="0"/>
              <a:hlinkClick r:id="rId5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5"/>
              </a:rPr>
              <a:t>INSPIRE requirements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nl-NL" dirty="0">
                <a:solidFill>
                  <a:srgbClr val="207AB3"/>
                </a:solidFill>
                <a:latin typeface="Open Sans" panose="020B0606030504020204" pitchFamily="34" charset="0"/>
              </a:rPr>
              <a:t>HTTP</a:t>
            </a:r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</a:rPr>
              <a:t>REST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6977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F2D1-364C-124F-8CD8-1BE001AC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809A4-B5ED-1A40-9E0D-4B5C4E98F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092E5C"/>
                </a:solidFill>
              </a:rPr>
              <a:t>an application protocol for distributed, collaborative, hypermedia information systems</a:t>
            </a: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r>
              <a:rPr lang="en-US" dirty="0">
                <a:solidFill>
                  <a:srgbClr val="092E5C"/>
                </a:solidFill>
                <a:hlinkClick r:id="rId2"/>
              </a:rPr>
              <a:t>https://en.wikipedia.org/wiki/Hypertext_Transfer_Protocol</a:t>
            </a:r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1"/>
            <a:endParaRPr lang="en-US" dirty="0">
              <a:solidFill>
                <a:srgbClr val="092E5C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DB0F10-6ACB-9D47-B33A-F6651479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2627630"/>
            <a:ext cx="105283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64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2</a:t>
            </a:fld>
            <a:endParaRPr lang="nl-NL"/>
          </a:p>
        </p:txBody>
      </p:sp>
      <p:pic>
        <p:nvPicPr>
          <p:cNvPr id="2050" name="Picture 2" descr="Nieuwjaarskaart gouden 2024 met hart liefdevol | Kaartje2go | Nieuwjaar,  Gelukkig nieuwjaar, Nieuwejaarswensen">
            <a:extLst>
              <a:ext uri="{FF2B5EF4-FFF2-40B4-BE49-F238E27FC236}">
                <a16:creationId xmlns:a16="http://schemas.microsoft.com/office/drawing/2014/main" id="{4F5D188B-CA18-048F-DA77-F9B73381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5034" y="513342"/>
            <a:ext cx="8221932" cy="583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33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F2D1-364C-124F-8CD8-1BE001AC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809A4-B5ED-1A40-9E0D-4B5C4E98F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092E5C"/>
                </a:solidFill>
              </a:rPr>
              <a:t>Representational state transfer</a:t>
            </a: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r>
              <a:rPr lang="en-US" dirty="0">
                <a:solidFill>
                  <a:srgbClr val="092E5C"/>
                </a:solidFill>
                <a:hlinkClick r:id="rId2"/>
              </a:rPr>
              <a:t>https://en.wikipedia.org/wiki/Representational_state_transfer</a:t>
            </a:r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492B49-7A43-914F-8397-90E1876E25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53" y="3173297"/>
            <a:ext cx="11003280" cy="240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67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Open API </a:t>
            </a:r>
            <a:r>
              <a:rPr lang="nl-NL" dirty="0" err="1"/>
              <a:t>Specification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  <a:p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Open API </a:t>
            </a:r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Specification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 (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OAS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van open API </a:t>
            </a:r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Initiative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Fixed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fields https://spec.openapis.org/oas/v3.1.0#openapi-object</a:t>
            </a:r>
          </a:p>
          <a:p>
            <a:pPr marL="857250" lvl="1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Info</a:t>
            </a:r>
          </a:p>
          <a:p>
            <a:pPr marL="857250" lvl="1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Paths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1714500" lvl="3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collections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 (Get/Put)</a:t>
            </a:r>
          </a:p>
          <a:p>
            <a:pPr marL="1714500" lvl="3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conformance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857250" lvl="1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Componants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1714500" lvl="3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Schema</a:t>
            </a:r>
          </a:p>
          <a:p>
            <a:pPr marL="1714500" lvl="3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Parameters</a:t>
            </a:r>
          </a:p>
          <a:p>
            <a:pPr marL="857250" lvl="1" indent="-514350">
              <a:lnSpc>
                <a:spcPct val="100000"/>
              </a:lnSpc>
            </a:pP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Servers</a:t>
            </a:r>
          </a:p>
          <a:p>
            <a:pPr marL="857250" lvl="1" indent="-514350">
              <a:lnSpc>
                <a:spcPct val="110000"/>
              </a:lnSpc>
            </a:pP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Tags</a:t>
            </a:r>
          </a:p>
          <a:p>
            <a:pPr marL="0" indent="0" algn="l">
              <a:buNone/>
            </a:pP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659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OGC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 lvl="1"/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Standaard verschilt per 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  <a:hlinkClick r:id="rId2"/>
              </a:rPr>
              <a:t>vastgesteld t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ype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 m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aar er is een </a:t>
            </a:r>
            <a:r>
              <a:rPr lang="nl-NL" dirty="0">
                <a:solidFill>
                  <a:schemeClr val="accent6"/>
                </a:solidFill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common</a:t>
            </a:r>
            <a:endParaRPr lang="nl-NL" dirty="0">
              <a:solidFill>
                <a:schemeClr val="accent6"/>
              </a:solidFill>
              <a:latin typeface="Open Sans" panose="020B0606030504020204" pitchFamily="34" charset="0"/>
            </a:endParaRPr>
          </a:p>
          <a:p>
            <a:pPr lvl="1"/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lvl="1"/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Roadmap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voor alle OGC-standaarden: 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4"/>
              </a:rPr>
              <a:t>https://www.ogc.org/standards/roadmap/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0" indent="0" algn="l">
              <a:buNone/>
            </a:pP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366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Opmerking, wat met: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23</a:t>
            </a:fld>
            <a:endParaRPr lang="nl-NL"/>
          </a:p>
        </p:txBody>
      </p:sp>
      <p:pic>
        <p:nvPicPr>
          <p:cNvPr id="6" name="Picture 5" descr="A pink text on a white background&#10;&#10;Description automatically generated">
            <a:extLst>
              <a:ext uri="{FF2B5EF4-FFF2-40B4-BE49-F238E27FC236}">
                <a16:creationId xmlns:a16="http://schemas.microsoft.com/office/drawing/2014/main" id="{63579739-DBD9-5A48-5AF2-72D794717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6899" y="2130424"/>
            <a:ext cx="2907509" cy="105727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AF80C57-7C78-AB38-B967-85618777F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6536" y="1668462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C1963-1970-7F1A-B402-8A17A18C22FB}"/>
              </a:ext>
            </a:extLst>
          </p:cNvPr>
          <p:cNvSpPr txBox="1"/>
          <p:nvPr/>
        </p:nvSpPr>
        <p:spPr>
          <a:xfrm>
            <a:off x="3027947" y="3649033"/>
            <a:ext cx="6136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/>
              <a:t>Technologie</a:t>
            </a:r>
            <a:r>
              <a:rPr lang="en-US" sz="4800" dirty="0"/>
              <a:t> </a:t>
            </a:r>
            <a:r>
              <a:rPr lang="en-US" sz="4800" dirty="0" err="1"/>
              <a:t>gaat</a:t>
            </a:r>
            <a:r>
              <a:rPr lang="en-US" sz="4800" dirty="0"/>
              <a:t> </a:t>
            </a:r>
            <a:r>
              <a:rPr lang="en-US" sz="4800" dirty="0" err="1"/>
              <a:t>snel</a:t>
            </a:r>
            <a:r>
              <a:rPr lang="en-US" sz="4800" dirty="0"/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8AEEB-DBC8-9BD7-F5A4-A17A883F275F}"/>
              </a:ext>
            </a:extLst>
          </p:cNvPr>
          <p:cNvSpPr txBox="1"/>
          <p:nvPr/>
        </p:nvSpPr>
        <p:spPr>
          <a:xfrm>
            <a:off x="1574473" y="4888227"/>
            <a:ext cx="98443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(Frank zit in OGC OAB, wat </a:t>
            </a:r>
            <a:r>
              <a:rPr lang="en-US" sz="4800" dirty="0" err="1"/>
              <a:t>denk</a:t>
            </a:r>
            <a:r>
              <a:rPr lang="en-US" sz="4800" dirty="0"/>
              <a:t> je?)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BE491-B321-D059-A0B4-6A0FE0D9DD60}"/>
              </a:ext>
            </a:extLst>
          </p:cNvPr>
          <p:cNvSpPr txBox="1"/>
          <p:nvPr/>
        </p:nvSpPr>
        <p:spPr>
          <a:xfrm>
            <a:off x="8725805" y="2243249"/>
            <a:ext cx="2243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(…</a:t>
            </a:r>
            <a:r>
              <a:rPr lang="en-US" sz="4800" dirty="0" err="1"/>
              <a:t>ea</a:t>
            </a:r>
            <a:r>
              <a:rPr lang="en-US" sz="4800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1753929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73AAD-585E-11BB-8E38-3725FD53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Dutch API Design Rules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E238DF-2FF2-471C-6D77-2FD96476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Komt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</a:t>
            </a:r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voort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</a:t>
            </a:r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uit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het </a:t>
            </a:r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kennisplatform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API’s</a:t>
            </a:r>
          </a:p>
          <a:p>
            <a:endParaRPr lang="en-GB" dirty="0"/>
          </a:p>
          <a:p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Wordt door </a:t>
            </a:r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Logius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gepubliceerd: 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2"/>
              </a:rPr>
              <a:t>API Design Rules</a:t>
            </a:r>
            <a:endParaRPr lang="nl-NL" b="0" i="0" dirty="0">
              <a:solidFill>
                <a:srgbClr val="207AB3"/>
              </a:solidFill>
              <a:effectLst/>
              <a:latin typeface="Open Sans" panose="020B0606030504020204" pitchFamily="34" charset="0"/>
            </a:endParaRPr>
          </a:p>
          <a:p>
            <a:pPr marL="514350" indent="-514350"/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  <a:hlinkClick r:id="rId3"/>
            </a:endParaRPr>
          </a:p>
          <a:p>
            <a:pPr marL="514350" indent="-514350"/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3"/>
              </a:rPr>
              <a:t>Geomodule</a:t>
            </a: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DB52A3-2506-88D3-1BB5-A679E3DD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1431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73AAD-585E-11BB-8E38-3725FD53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E238DF-2FF2-471C-6D77-2FD96476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2"/>
              </a:rPr>
              <a:t>INSPIRE </a:t>
            </a:r>
            <a:r>
              <a:rPr lang="nl-NL" b="0" i="0" dirty="0" err="1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2"/>
              </a:rPr>
              <a:t>requirements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marL="857250" lvl="1" indent="-514350"/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zoals beschreven in de “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endorsed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good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practice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for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setting up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an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INSPIRE Download service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based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on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the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OGC API-Features standard”.</a:t>
            </a:r>
          </a:p>
          <a:p>
            <a:endParaRPr lang="en-GB" dirty="0"/>
          </a:p>
          <a:p>
            <a:pPr marL="0" indent="0">
              <a:buNone/>
            </a:pP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  <a:r>
              <a:rPr lang="nl-NL" dirty="0"/>
              <a:t> 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opnemen naar</a:t>
            </a:r>
            <a:r>
              <a:rPr lang="nl-NL" dirty="0"/>
              <a:t>: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Metadata dataset</a:t>
            </a:r>
          </a:p>
          <a:p>
            <a:pPr lvl="1"/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Overeenkomstige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INSPIRE feature concept dictionary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 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license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Bulkdownload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Describing of encoding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CRS: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ook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ETRS89 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DB52A3-2506-88D3-1BB5-A679E3DD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7675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A9923-64A8-8CA5-1635-80893D0D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Aangepaste tools voor OGC-API-Features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FE7F0C-65F9-C715-91CF-602789EFF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Omdat bestaande open source </a:t>
            </a:r>
            <a:r>
              <a:rPr lang="nl-NL" dirty="0" err="1"/>
              <a:t>tooling</a:t>
            </a:r>
            <a:r>
              <a:rPr lang="nl-NL" dirty="0"/>
              <a:t> niet bleek te voldoen aan deze Standaarden heeft Geonovum de open source wereld gestimuleerd de </a:t>
            </a:r>
            <a:r>
              <a:rPr lang="nl-NL" dirty="0" err="1"/>
              <a:t>tooling</a:t>
            </a:r>
            <a:r>
              <a:rPr lang="nl-NL" dirty="0"/>
              <a:t> aan te passen.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>
                <a:hlinkClick r:id="rId3"/>
              </a:rPr>
              <a:t>Resultaat: 3 aangepaste tools voor het serveren van OGC-API-Features</a:t>
            </a:r>
            <a:r>
              <a:rPr lang="nl-NL" dirty="0"/>
              <a:t>: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 err="1">
                <a:hlinkClick r:id="rId4"/>
              </a:rPr>
              <a:t>Deegree</a:t>
            </a:r>
            <a:r>
              <a:rPr lang="en-GB" dirty="0">
                <a:hlinkClick r:id="rId4"/>
              </a:rPr>
              <a:t>: </a:t>
            </a:r>
            <a:r>
              <a:rPr lang="en-GB" dirty="0" err="1">
                <a:hlinkClick r:id="rId4"/>
              </a:rPr>
              <a:t>Wetransform</a:t>
            </a:r>
            <a:endParaRPr lang="en-GB" dirty="0"/>
          </a:p>
          <a:p>
            <a:pPr marL="1314450" lvl="2" indent="-514350">
              <a:buFont typeface="+mj-lt"/>
              <a:buAutoNum type="arabicPeriod"/>
            </a:pPr>
            <a:r>
              <a:rPr lang="en-GB" dirty="0" err="1">
                <a:hlinkClick r:id="rId5"/>
              </a:rPr>
              <a:t>Pygeoapi</a:t>
            </a:r>
            <a:r>
              <a:rPr lang="en-GB" dirty="0">
                <a:hlinkClick r:id="rId5"/>
              </a:rPr>
              <a:t>: </a:t>
            </a:r>
            <a:r>
              <a:rPr lang="en-GB" dirty="0" err="1">
                <a:hlinkClick r:id="rId5"/>
              </a:rPr>
              <a:t>Geocat</a:t>
            </a:r>
            <a:r>
              <a:rPr lang="en-GB" dirty="0">
                <a:hlinkClick r:id="rId5"/>
              </a:rPr>
              <a:t> + </a:t>
            </a:r>
            <a:r>
              <a:rPr lang="en-GB" dirty="0" err="1">
                <a:hlinkClick r:id="rId5"/>
              </a:rPr>
              <a:t>JustObjects</a:t>
            </a:r>
            <a:endParaRPr lang="en-GB" dirty="0"/>
          </a:p>
          <a:p>
            <a:pPr marL="1314450" lvl="2" indent="-514350">
              <a:buFont typeface="+mj-lt"/>
              <a:buAutoNum type="arabicPeriod"/>
            </a:pPr>
            <a:r>
              <a:rPr lang="en-GB" dirty="0" err="1">
                <a:hlinkClick r:id="rId6"/>
              </a:rPr>
              <a:t>Geoserver</a:t>
            </a:r>
            <a:r>
              <a:rPr lang="en-GB" dirty="0">
                <a:hlinkClick r:id="rId6"/>
              </a:rPr>
              <a:t>: </a:t>
            </a:r>
            <a:r>
              <a:rPr lang="en-GB" dirty="0" err="1">
                <a:hlinkClick r:id="rId6"/>
              </a:rPr>
              <a:t>Geosolutions</a:t>
            </a:r>
            <a:endParaRPr lang="en-GB" dirty="0"/>
          </a:p>
          <a:p>
            <a:pPr marL="1314450" lvl="2" indent="-51435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Handleiding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dataproviders</a:t>
            </a:r>
            <a:r>
              <a:rPr lang="en-GB" dirty="0"/>
              <a:t> in concept:</a:t>
            </a:r>
          </a:p>
          <a:p>
            <a:pPr marL="0" indent="0">
              <a:buNone/>
            </a:pPr>
            <a:r>
              <a:rPr lang="en-GB" dirty="0">
                <a:hlinkClick r:id="rId7"/>
              </a:rPr>
              <a:t>https://geonovum.github.io/</a:t>
            </a:r>
            <a:r>
              <a:rPr lang="en-GB">
                <a:hlinkClick r:id="rId7"/>
              </a:rPr>
              <a:t>ogc-api-features-guideline/</a:t>
            </a:r>
            <a:endParaRPr lang="en-GB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FBD600-D5A4-0DFA-8A23-8A4E3D92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2805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A9923-64A8-8CA5-1635-80893D0D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Demoservices OGC-API-Features in QGIS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FBD600-D5A4-0DFA-8A23-8A4E3D92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27</a:t>
            </a:fld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ADA659E-3DAB-DD0C-BA55-EF6282F7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1446" y="1402800"/>
            <a:ext cx="9043655" cy="54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02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Dank voor de aandacht!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93C40-DC90-0D70-8802-2F040FF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API 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4AB0C-BD28-5ABA-4517-29E97B625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Deel</a:t>
            </a:r>
            <a:r>
              <a:rPr lang="en-US" dirty="0"/>
              <a:t> 1 van 2</a:t>
            </a:r>
          </a:p>
          <a:p>
            <a:endParaRPr lang="en-US" dirty="0"/>
          </a:p>
          <a:p>
            <a:r>
              <a:rPr lang="en-US" dirty="0" err="1"/>
              <a:t>Deel</a:t>
            </a:r>
            <a:r>
              <a:rPr lang="en-US" dirty="0"/>
              <a:t> 1: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stuk</a:t>
            </a:r>
            <a:r>
              <a:rPr lang="en-US" dirty="0"/>
              <a:t>; </a:t>
            </a:r>
            <a:r>
              <a:rPr lang="en-US" dirty="0" err="1"/>
              <a:t>verhaal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theorie</a:t>
            </a:r>
            <a:endParaRPr lang="en-US" dirty="0"/>
          </a:p>
          <a:p>
            <a:r>
              <a:rPr lang="en-US" dirty="0" err="1"/>
              <a:t>Deel</a:t>
            </a:r>
            <a:r>
              <a:rPr lang="en-US" dirty="0"/>
              <a:t> 2: we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client </a:t>
            </a:r>
            <a:r>
              <a:rPr lang="en-US" dirty="0" err="1"/>
              <a:t>en</a:t>
            </a:r>
            <a:r>
              <a:rPr lang="en-US" dirty="0"/>
              <a:t>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48C78-1F78-6866-611E-9674E71F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D13414C-999E-D735-BD9C-E3F5B071AF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4891" y="3722500"/>
            <a:ext cx="4373002" cy="273068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B3B62F3-20CA-CDDE-2FB6-B1228B9E52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351" y="5337175"/>
            <a:ext cx="4675517" cy="8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1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Waarom OGC </a:t>
            </a:r>
            <a:r>
              <a:rPr lang="nl-NL" dirty="0" err="1"/>
              <a:t>API’s</a:t>
            </a:r>
            <a:r>
              <a:rPr lang="nl-NL" dirty="0"/>
              <a:t> ?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152E-7205-2415-5E54-74EE082C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Eerst</a:t>
            </a:r>
            <a:r>
              <a:rPr lang="en-US" dirty="0"/>
              <a:t> even </a:t>
            </a:r>
            <a:r>
              <a:rPr lang="en-US" dirty="0" err="1"/>
              <a:t>terug</a:t>
            </a:r>
            <a:r>
              <a:rPr lang="en-US" dirty="0"/>
              <a:t> in de </a:t>
            </a:r>
            <a:r>
              <a:rPr lang="en-US" dirty="0" err="1"/>
              <a:t>tijd</a:t>
            </a:r>
            <a:r>
              <a:rPr lang="en-US" dirty="0"/>
              <a:t>… </a:t>
            </a:r>
            <a:r>
              <a:rPr lang="en-US" dirty="0" err="1"/>
              <a:t>naar</a:t>
            </a:r>
            <a:r>
              <a:rPr lang="en-US" dirty="0"/>
              <a:t> de Jaren 90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Nillies</a:t>
            </a:r>
            <a:endParaRPr lang="en-US" dirty="0"/>
          </a:p>
        </p:txBody>
      </p:sp>
      <p:pic>
        <p:nvPicPr>
          <p:cNvPr id="1026" name="Picture 2" descr="Jeugdsentiment: deze typische jaren 90-dingen waren stiekem fantastisch">
            <a:extLst>
              <a:ext uri="{FF2B5EF4-FFF2-40B4-BE49-F238E27FC236}">
                <a16:creationId xmlns:a16="http://schemas.microsoft.com/office/drawing/2014/main" id="{A002227C-7F04-8D03-815C-3EE1253C0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042" y="2427737"/>
            <a:ext cx="24511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ze truc maakte in de jaren 90 muziek onweerstaanbaar | De Volkskrant">
            <a:extLst>
              <a:ext uri="{FF2B5EF4-FFF2-40B4-BE49-F238E27FC236}">
                <a16:creationId xmlns:a16="http://schemas.microsoft.com/office/drawing/2014/main" id="{957D713C-3088-A327-825E-49B7C01B0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5996" y="2569474"/>
            <a:ext cx="37973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 tien gaafste gadgets uit de jaren 90 - Apparata">
            <a:extLst>
              <a:ext uri="{FF2B5EF4-FFF2-40B4-BE49-F238E27FC236}">
                <a16:creationId xmlns:a16="http://schemas.microsoft.com/office/drawing/2014/main" id="{35466097-FD39-5785-A1D0-E66BF65E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3599" y="4247199"/>
            <a:ext cx="3581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an Furby tot Penniemaat: dit waren de populaire gadgets uit de jaren 90">
            <a:extLst>
              <a:ext uri="{FF2B5EF4-FFF2-40B4-BE49-F238E27FC236}">
                <a16:creationId xmlns:a16="http://schemas.microsoft.com/office/drawing/2014/main" id="{CC8FF6CF-FD43-7A97-5F6E-E6B801D1D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7254" y="4954364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ien geluiden die elk kind uit de jaren 90 zal herkennen">
            <a:extLst>
              <a:ext uri="{FF2B5EF4-FFF2-40B4-BE49-F238E27FC236}">
                <a16:creationId xmlns:a16="http://schemas.microsoft.com/office/drawing/2014/main" id="{262A5E94-FBD8-FD91-9868-88E84D08D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5916" y="4561092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ren 90 muziek boeken voor uw 90's Party? | Zie link in beschrijving -  YouTube">
            <a:extLst>
              <a:ext uri="{FF2B5EF4-FFF2-40B4-BE49-F238E27FC236}">
                <a16:creationId xmlns:a16="http://schemas.microsoft.com/office/drawing/2014/main" id="{DE8C5B07-52AF-947F-401D-6EDB36A80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9893" y="315129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ypisch jaren 2000 | Combinatie van kleding en gadgets - Magazine Van Dal  mannenmode">
            <a:extLst>
              <a:ext uri="{FF2B5EF4-FFF2-40B4-BE49-F238E27FC236}">
                <a16:creationId xmlns:a16="http://schemas.microsoft.com/office/drawing/2014/main" id="{6D0B5980-A0F0-5C73-83C8-86B11680D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8319" y="219583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4C640A73-3293-67E2-4734-5B48A37636E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729458-E8F2-1EE1-FA45-2AA40318D882}"/>
              </a:ext>
            </a:extLst>
          </p:cNvPr>
          <p:cNvSpPr txBox="1"/>
          <p:nvPr/>
        </p:nvSpPr>
        <p:spPr>
          <a:xfrm>
            <a:off x="10144717" y="2195830"/>
            <a:ext cx="886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CORBA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49178-E9C9-9EB4-C4FA-59519CFD0EE1}"/>
              </a:ext>
            </a:extLst>
          </p:cNvPr>
          <p:cNvSpPr txBox="1"/>
          <p:nvPr/>
        </p:nvSpPr>
        <p:spPr>
          <a:xfrm>
            <a:off x="4839000" y="3802340"/>
            <a:ext cx="9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488E1-C0C3-236C-7399-9A82C2198599}"/>
              </a:ext>
            </a:extLst>
          </p:cNvPr>
          <p:cNvSpPr txBox="1"/>
          <p:nvPr/>
        </p:nvSpPr>
        <p:spPr>
          <a:xfrm>
            <a:off x="5005503" y="2380496"/>
            <a:ext cx="72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SOAP</a:t>
            </a:r>
          </a:p>
        </p:txBody>
      </p:sp>
      <p:pic>
        <p:nvPicPr>
          <p:cNvPr id="1046" name="Picture 22" descr="Here's how your favourite websites would have looked in the 90s | Creative  Bloq">
            <a:extLst>
              <a:ext uri="{FF2B5EF4-FFF2-40B4-BE49-F238E27FC236}">
                <a16:creationId xmlns:a16="http://schemas.microsoft.com/office/drawing/2014/main" id="{C7390478-A4AA-3C62-BE91-E8242D94C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8706" y="4878837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ctiveX - Wikipedia">
            <a:extLst>
              <a:ext uri="{FF2B5EF4-FFF2-40B4-BE49-F238E27FC236}">
                <a16:creationId xmlns:a16="http://schemas.microsoft.com/office/drawing/2014/main" id="{8ED44DEF-9C5C-B397-E40C-F4886BFF8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1024" y="3250229"/>
            <a:ext cx="19939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blue background with white letters and a letter&#10;&#10;Description automatically generated">
            <a:extLst>
              <a:ext uri="{FF2B5EF4-FFF2-40B4-BE49-F238E27FC236}">
                <a16:creationId xmlns:a16="http://schemas.microsoft.com/office/drawing/2014/main" id="{A452E9BE-D144-CC75-B151-CBE9701C9D1E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5066" y="2066810"/>
            <a:ext cx="3362515" cy="972983"/>
          </a:xfrm>
          <a:prstGeom prst="rect">
            <a:avLst/>
          </a:prstGeom>
        </p:spPr>
      </p:pic>
      <p:pic>
        <p:nvPicPr>
          <p:cNvPr id="1050" name="Picture 26" descr="CORBA History">
            <a:extLst>
              <a:ext uri="{FF2B5EF4-FFF2-40B4-BE49-F238E27FC236}">
                <a16:creationId xmlns:a16="http://schemas.microsoft.com/office/drawing/2014/main" id="{A69BB455-4A2D-2330-443D-AB319F107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390" y="3648974"/>
            <a:ext cx="1363408" cy="13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680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Eerst even terug in de tijd…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5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152E-7205-2415-5E54-74EE082C6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6"/>
            <a:ext cx="11587855" cy="4310632"/>
          </a:xfrm>
        </p:spPr>
        <p:txBody>
          <a:bodyPr/>
          <a:lstStyle/>
          <a:p>
            <a:r>
              <a:rPr lang="en-US" dirty="0"/>
              <a:t>Het web </a:t>
            </a:r>
            <a:r>
              <a:rPr lang="en-US" dirty="0" err="1"/>
              <a:t>werd</a:t>
            </a:r>
            <a:r>
              <a:rPr lang="en-US" dirty="0"/>
              <a:t> </a:t>
            </a:r>
            <a:r>
              <a:rPr lang="en-US" dirty="0" err="1"/>
              <a:t>gezien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‘de </a:t>
            </a:r>
            <a:r>
              <a:rPr lang="en-US" dirty="0" err="1"/>
              <a:t>toekomst</a:t>
            </a:r>
            <a:r>
              <a:rPr lang="en-US" dirty="0"/>
              <a:t>’, maar het web </a:t>
            </a:r>
            <a:r>
              <a:rPr lang="en-US" dirty="0" err="1"/>
              <a:t>zelf</a:t>
            </a:r>
            <a:r>
              <a:rPr lang="en-US" dirty="0"/>
              <a:t> was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relatief</a:t>
            </a:r>
            <a:r>
              <a:rPr lang="en-US" dirty="0"/>
              <a:t> </a:t>
            </a:r>
            <a:r>
              <a:rPr lang="en-US" dirty="0" err="1"/>
              <a:t>inmature</a:t>
            </a:r>
            <a:r>
              <a:rPr lang="en-US" dirty="0"/>
              <a:t> (REST </a:t>
            </a:r>
            <a:r>
              <a:rPr lang="en-US" dirty="0" err="1"/>
              <a:t>bestond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*).</a:t>
            </a:r>
          </a:p>
          <a:p>
            <a:r>
              <a:rPr lang="en-US" dirty="0"/>
              <a:t>Het </a:t>
            </a:r>
            <a:r>
              <a:rPr lang="en-US" i="1" dirty="0"/>
              <a:t>web</a:t>
            </a:r>
            <a:r>
              <a:rPr lang="en-US" dirty="0"/>
              <a:t> was </a:t>
            </a:r>
            <a:r>
              <a:rPr lang="en-US" dirty="0" err="1"/>
              <a:t>ook</a:t>
            </a:r>
            <a:r>
              <a:rPr lang="en-US" dirty="0"/>
              <a:t> XML </a:t>
            </a:r>
            <a:r>
              <a:rPr lang="en-US" dirty="0" err="1"/>
              <a:t>georienteerd</a:t>
            </a:r>
            <a:endParaRPr lang="en-US" dirty="0"/>
          </a:p>
          <a:p>
            <a:r>
              <a:rPr lang="en-US" dirty="0"/>
              <a:t>Er </a:t>
            </a:r>
            <a:r>
              <a:rPr lang="en-US" dirty="0" err="1"/>
              <a:t>waren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afgetekende</a:t>
            </a:r>
            <a:r>
              <a:rPr lang="en-US" dirty="0"/>
              <a:t> </a:t>
            </a:r>
            <a:r>
              <a:rPr lang="en-US" dirty="0" err="1"/>
              <a:t>patronnen</a:t>
            </a:r>
            <a:endParaRPr lang="en-US" dirty="0"/>
          </a:p>
          <a:p>
            <a:pPr lvl="1"/>
            <a:r>
              <a:rPr lang="en-US" dirty="0"/>
              <a:t>(</a:t>
            </a:r>
            <a:r>
              <a:rPr lang="en-US" dirty="0" err="1"/>
              <a:t>Zoals</a:t>
            </a:r>
            <a:r>
              <a:rPr lang="en-US" dirty="0"/>
              <a:t> we die nu </a:t>
            </a:r>
            <a:r>
              <a:rPr lang="en-US" dirty="0" err="1"/>
              <a:t>kennen</a:t>
            </a:r>
            <a:r>
              <a:rPr lang="en-US" dirty="0"/>
              <a:t>)</a:t>
            </a:r>
          </a:p>
          <a:p>
            <a:r>
              <a:rPr lang="en-US" dirty="0"/>
              <a:t>OGC </a:t>
            </a:r>
            <a:r>
              <a:rPr lang="en-US" dirty="0" err="1"/>
              <a:t>liep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troepen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met WMS</a:t>
            </a:r>
          </a:p>
          <a:p>
            <a:endParaRPr lang="en-US" dirty="0"/>
          </a:p>
          <a:p>
            <a:r>
              <a:rPr lang="en-US" dirty="0"/>
              <a:t>Grote drivers: NGA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later INSPIRE</a:t>
            </a:r>
          </a:p>
        </p:txBody>
      </p:sp>
      <p:pic>
        <p:nvPicPr>
          <p:cNvPr id="1054" name="Picture 30" descr="Aanleveren xml-formaat van de analyseresultaten - Grondbank">
            <a:extLst>
              <a:ext uri="{FF2B5EF4-FFF2-40B4-BE49-F238E27FC236}">
                <a16:creationId xmlns:a16="http://schemas.microsoft.com/office/drawing/2014/main" id="{BBF6ADF9-A05C-D78F-6CDB-0C31E17C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3767" y="2844006"/>
            <a:ext cx="25019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1292EB-F265-A682-8018-BAC9F4BBD8F4}"/>
              </a:ext>
            </a:extLst>
          </p:cNvPr>
          <p:cNvSpPr txBox="1"/>
          <p:nvPr/>
        </p:nvSpPr>
        <p:spPr>
          <a:xfrm>
            <a:off x="1777042" y="6090249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Roy Fielding in 2000</a:t>
            </a:r>
          </a:p>
        </p:txBody>
      </p:sp>
    </p:spTree>
    <p:extLst>
      <p:ext uri="{BB962C8B-B14F-4D97-AF65-F5344CB8AC3E}">
        <p14:creationId xmlns:p14="http://schemas.microsoft.com/office/powerpoint/2010/main" val="95453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10918766" cy="1280159"/>
          </a:xfrm>
        </p:spPr>
        <p:txBody>
          <a:bodyPr>
            <a:normAutofit/>
          </a:bodyPr>
          <a:lstStyle/>
          <a:p>
            <a:r>
              <a:rPr lang="nl-NL" dirty="0"/>
              <a:t>The </a:t>
            </a:r>
            <a:r>
              <a:rPr lang="nl-NL" dirty="0" err="1"/>
              <a:t>Good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Bad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Ugly</a:t>
            </a:r>
            <a:r>
              <a:rPr lang="nl-NL" dirty="0"/>
              <a:t> </a:t>
            </a:r>
            <a:r>
              <a:rPr lang="nl-NL" sz="3200" dirty="0"/>
              <a:t>(in </a:t>
            </a:r>
            <a:r>
              <a:rPr lang="nl-NL" sz="3200" dirty="0" err="1"/>
              <a:t>hindsight</a:t>
            </a:r>
            <a:r>
              <a:rPr lang="nl-NL" sz="3200" dirty="0"/>
              <a:t>)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6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152E-7205-2415-5E54-74EE082C6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6"/>
            <a:ext cx="11587855" cy="45176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Good:</a:t>
            </a:r>
          </a:p>
          <a:p>
            <a:r>
              <a:rPr lang="en-US" i="1" dirty="0"/>
              <a:t>OWS</a:t>
            </a:r>
            <a:r>
              <a:rPr lang="en-US" dirty="0"/>
              <a:t>, Publish-Find-Bind, (</a:t>
            </a:r>
            <a:r>
              <a:rPr lang="en-US" i="1" dirty="0"/>
              <a:t>Metadata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Bad:</a:t>
            </a:r>
          </a:p>
          <a:p>
            <a:r>
              <a:rPr lang="en-US" dirty="0"/>
              <a:t>XML (</a:t>
            </a:r>
            <a:r>
              <a:rPr lang="en-US" i="1" dirty="0"/>
              <a:t>GML</a:t>
            </a:r>
            <a:r>
              <a:rPr lang="en-US" dirty="0"/>
              <a:t>*), SOAP</a:t>
            </a:r>
          </a:p>
          <a:p>
            <a:pPr marL="0" indent="0">
              <a:buNone/>
            </a:pPr>
            <a:r>
              <a:rPr lang="en-US" dirty="0"/>
              <a:t>Ugly</a:t>
            </a:r>
          </a:p>
          <a:p>
            <a:r>
              <a:rPr lang="en-US" dirty="0"/>
              <a:t>Geospatial bubble!</a:t>
            </a:r>
          </a:p>
          <a:p>
            <a:r>
              <a:rPr lang="en-US" dirty="0"/>
              <a:t>OWS 2-step**</a:t>
            </a:r>
          </a:p>
        </p:txBody>
      </p:sp>
      <p:pic>
        <p:nvPicPr>
          <p:cNvPr id="3076" name="Picture 4" descr="THE GOOD THE BAD AND THE UGLY – Movieartgallery">
            <a:extLst>
              <a:ext uri="{FF2B5EF4-FFF2-40B4-BE49-F238E27FC236}">
                <a16:creationId xmlns:a16="http://schemas.microsoft.com/office/drawing/2014/main" id="{F86009D9-EE03-95F1-B193-E8F9FE884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081" y="2742721"/>
            <a:ext cx="6172919" cy="411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8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646328" y="1066806"/>
            <a:ext cx="4343785" cy="16764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233363" indent="-227013"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1pPr>
            <a:lvl2pPr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2pPr>
            <a:lvl3pPr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3pPr>
            <a:lvl4pPr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4pPr>
            <a:lvl5pPr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9pPr>
          </a:lstStyle>
          <a:p>
            <a:pPr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defRPr/>
            </a:pPr>
            <a:r>
              <a:rPr lang="en-GB" sz="2000" b="1" kern="1200" dirty="0">
                <a:solidFill>
                  <a:srgbClr val="0033CC"/>
                </a:solidFill>
                <a:latin typeface="Arial" charset="0"/>
              </a:rPr>
              <a:t>Web Map Service (WMS)</a:t>
            </a:r>
          </a:p>
          <a:p>
            <a:pPr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defRPr/>
            </a:pPr>
            <a:r>
              <a:rPr lang="en-GB" sz="2000" b="1" kern="1200" dirty="0">
                <a:solidFill>
                  <a:srgbClr val="0033CC"/>
                </a:solidFill>
                <a:latin typeface="Arial" charset="0"/>
              </a:rPr>
              <a:t>Web Map Tile Service (WMTS)</a:t>
            </a:r>
          </a:p>
          <a:p>
            <a:pPr marL="6350" indent="0"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92E5C"/>
              </a:buClr>
              <a:defRPr/>
            </a:pPr>
            <a:r>
              <a:rPr lang="en-GB" sz="2000" b="1" kern="1200" dirty="0">
                <a:solidFill>
                  <a:srgbClr val="0033CC"/>
                </a:solidFill>
                <a:latin typeface="Arial" charset="0"/>
              </a:rPr>
              <a:t>Web Feature Service (WFS)</a:t>
            </a:r>
          </a:p>
          <a:p>
            <a:pPr marL="6350" indent="0"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92E5C"/>
              </a:buClr>
              <a:defRPr/>
            </a:pPr>
            <a:r>
              <a:rPr lang="en-GB" sz="2000" b="1" kern="1200" dirty="0">
                <a:solidFill>
                  <a:srgbClr val="0033CC"/>
                </a:solidFill>
                <a:latin typeface="Arial" charset="0"/>
              </a:rPr>
              <a:t>Web Coverage Service (WCS) </a:t>
            </a:r>
          </a:p>
          <a:p>
            <a:pPr marL="6350" indent="0"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92E5C"/>
              </a:buClr>
              <a:defRPr/>
            </a:pPr>
            <a:r>
              <a:rPr lang="en-GB" sz="2000" kern="1200" dirty="0">
                <a:solidFill>
                  <a:schemeClr val="tx1"/>
                </a:solidFill>
                <a:latin typeface="Arial" charset="0"/>
              </a:rPr>
              <a:t>KML, GML, </a:t>
            </a:r>
            <a:r>
              <a:rPr lang="en-GB" sz="2000" kern="1200" dirty="0" err="1">
                <a:solidFill>
                  <a:schemeClr val="tx1"/>
                </a:solidFill>
                <a:latin typeface="Arial" charset="0"/>
              </a:rPr>
              <a:t>GeoPackage</a:t>
            </a:r>
            <a:endParaRPr lang="en-GB" sz="2000" kern="1200" dirty="0">
              <a:solidFill>
                <a:schemeClr val="tx1"/>
              </a:solidFill>
              <a:latin typeface="Arial" charset="0"/>
            </a:endParaRPr>
          </a:p>
          <a:p>
            <a:pPr marL="6350" indent="0"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92E5C"/>
              </a:buClr>
              <a:defRPr/>
            </a:pPr>
            <a:r>
              <a:rPr lang="en-GB" sz="2000" kern="1200" dirty="0" err="1">
                <a:solidFill>
                  <a:schemeClr val="tx1"/>
                </a:solidFill>
                <a:latin typeface="Arial" charset="0"/>
              </a:rPr>
              <a:t>GeoTIFF</a:t>
            </a:r>
            <a:r>
              <a:rPr lang="en-GB" sz="2000" kern="1200" dirty="0">
                <a:solidFill>
                  <a:schemeClr val="tx1"/>
                </a:solidFill>
                <a:latin typeface="Arial" charset="0"/>
              </a:rPr>
              <a:t>, </a:t>
            </a:r>
            <a:r>
              <a:rPr lang="en-GB" sz="2000" kern="1200" dirty="0" err="1">
                <a:solidFill>
                  <a:schemeClr val="tx1"/>
                </a:solidFill>
                <a:latin typeface="Arial" charset="0"/>
              </a:rPr>
              <a:t>NetCDF</a:t>
            </a:r>
            <a:r>
              <a:rPr lang="en-GB" sz="2000" kern="1200" dirty="0">
                <a:solidFill>
                  <a:schemeClr val="tx1"/>
                </a:solidFill>
                <a:latin typeface="Arial" charset="0"/>
              </a:rPr>
              <a:t>, HDF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4107" y="3160799"/>
            <a:ext cx="3279387" cy="2403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1870075" y="111125"/>
            <a:ext cx="8458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9pPr>
          </a:lstStyle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800" b="1" kern="1200">
              <a:solidFill>
                <a:srgbClr val="092E5C"/>
              </a:solidFill>
              <a:latin typeface="Arial" charset="0"/>
              <a:ea typeface="굴림" charset="0"/>
              <a:cs typeface="굴림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524000" y="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000" b="1" kern="1200">
              <a:latin typeface="CG Times" charset="0"/>
              <a:ea typeface="MS PGothic" pitchFamily="34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Millions of Geospatial Datasets on &gt;200K Servers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47850" y="-152400"/>
            <a:ext cx="84963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ＭＳ Ｐゴシック" charset="0"/>
                <a:cs typeface="MS PGothic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>
              <a:buClrTx/>
              <a:defRPr/>
            </a:pPr>
            <a:endParaRPr lang="en-US" sz="3600" b="1" kern="1200">
              <a:latin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486400" y="4730435"/>
            <a:ext cx="2438400" cy="1752600"/>
            <a:chOff x="6553200" y="4267200"/>
            <a:chExt cx="2438400" cy="1752600"/>
          </a:xfrm>
        </p:grpSpPr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7620000" y="4267200"/>
              <a:ext cx="1371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100" b="1" kern="1200" err="1">
                  <a:latin typeface="CG Times" charset="0"/>
                  <a:ea typeface="MS PGothic" pitchFamily="34" charset="-128"/>
                  <a:cs typeface="+mn-cs"/>
                </a:rPr>
                <a:t>Eurocontrol</a:t>
              </a:r>
              <a:endParaRPr lang="en-US" sz="1100" b="1" kern="1200">
                <a:latin typeface="CG Times" charset="0"/>
                <a:ea typeface="MS PGothic" pitchFamily="34" charset="-128"/>
                <a:cs typeface="+mn-cs"/>
              </a:endParaRPr>
            </a:p>
          </p:txBody>
        </p:sp>
        <p:pic>
          <p:nvPicPr>
            <p:cNvPr id="17" name="Picture 4" descr="C:\Documents and Settings\Administrator\My Documents\My Pictures\eurocontrol skyview2 example.gif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53200" y="4267200"/>
              <a:ext cx="2338764" cy="17526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980221" y="1100138"/>
            <a:ext cx="2512601" cy="2216234"/>
            <a:chOff x="71875" y="4356104"/>
            <a:chExt cx="2223900" cy="1892296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4572000"/>
              <a:ext cx="2219575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16"/>
            <p:cNvSpPr txBox="1">
              <a:spLocks noChangeArrowheads="1"/>
            </p:cNvSpPr>
            <p:nvPr/>
          </p:nvSpPr>
          <p:spPr bwMode="auto">
            <a:xfrm>
              <a:off x="71875" y="4356104"/>
              <a:ext cx="12360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200" kern="1200" dirty="0" err="1">
                  <a:solidFill>
                    <a:srgbClr val="000000"/>
                  </a:solidFill>
                </a:rPr>
                <a:t>OneGeology.Org</a:t>
              </a:r>
              <a:endParaRPr lang="en-US" sz="1200" kern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5169882" y="6201362"/>
            <a:ext cx="2971800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>
                <a:latin typeface="CG Times" charset="0"/>
                <a:ea typeface="MS PGothic" pitchFamily="34" charset="-128"/>
                <a:cs typeface="+mn-cs"/>
              </a:rPr>
              <a:t>Aviation Flight Information / Safety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38601" y="4715775"/>
            <a:ext cx="881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00" b="1" kern="1200" dirty="0" err="1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rPr>
              <a:t>DigitalGlobe</a:t>
            </a:r>
            <a:endParaRPr lang="en-US" sz="1000" b="1" kern="1200" dirty="0">
              <a:solidFill>
                <a:schemeClr val="tx1"/>
              </a:solidFill>
              <a:latin typeface="CG Times" charset="0"/>
              <a:ea typeface="MS PGothic" pitchFamily="34" charset="-128"/>
              <a:cs typeface="+mn-cs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8110373" y="5657691"/>
            <a:ext cx="20385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>
                <a:latin typeface="CG Times" charset="0"/>
                <a:ea typeface="MS PGothic" pitchFamily="34" charset="-128"/>
                <a:cs typeface="+mn-cs"/>
              </a:rPr>
              <a:t>Meteorology, Hydrology, Ocean Monitoring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32276" y="173083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000" b="1" kern="1200" err="1">
              <a:latin typeface="CG Times" charset="0"/>
              <a:ea typeface="MS PGothic" pitchFamily="34" charset="-128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93211A-D6AF-C84F-9544-AFB8E75AC9F0}"/>
              </a:ext>
            </a:extLst>
          </p:cNvPr>
          <p:cNvSpPr/>
          <p:nvPr/>
        </p:nvSpPr>
        <p:spPr>
          <a:xfrm>
            <a:off x="3512509" y="4418857"/>
            <a:ext cx="27862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800" b="1" kern="1200">
                <a:latin typeface="CG Times" charset="0"/>
                <a:ea typeface="MS PGothic" pitchFamily="34" charset="-128"/>
                <a:cs typeface="+mn-cs"/>
              </a:rPr>
              <a:t>http://oos.soest.hawaii.edu/pacioos/voyager/news/2013/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ECB25-65E9-4C4B-931A-FC25CE01EA47}"/>
              </a:ext>
            </a:extLst>
          </p:cNvPr>
          <p:cNvSpPr txBox="1"/>
          <p:nvPr/>
        </p:nvSpPr>
        <p:spPr>
          <a:xfrm>
            <a:off x="326571" y="124097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dirty="0" err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BB01F8-EE56-B54F-9B65-DF963C37D194}"/>
              </a:ext>
            </a:extLst>
          </p:cNvPr>
          <p:cNvSpPr/>
          <p:nvPr/>
        </p:nvSpPr>
        <p:spPr>
          <a:xfrm>
            <a:off x="4056917" y="6436224"/>
            <a:ext cx="75364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Source of statistics: </a:t>
            </a:r>
            <a:r>
              <a:rPr lang="en-US" dirty="0" err="1"/>
              <a:t>GeoSeer</a:t>
            </a:r>
            <a:r>
              <a:rPr lang="en-US" dirty="0"/>
              <a:t> spatial data search engine: </a:t>
            </a:r>
            <a:r>
              <a:rPr lang="en-US" dirty="0">
                <a:hlinkClick r:id="rId6" tooltip="https://www.geoseer.net"/>
              </a:rPr>
              <a:t>https://geoseer.net</a:t>
            </a:r>
            <a:endParaRPr lang="en-US" dirty="0"/>
          </a:p>
        </p:txBody>
      </p:sp>
      <p:pic>
        <p:nvPicPr>
          <p:cNvPr id="11" name="Picture 10" descr="A close up of a map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01891AB8-F658-4B4F-89CB-D5180D3ED1B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0199" y="1031787"/>
            <a:ext cx="3817498" cy="20767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6273BE-608F-2C41-ADC5-EB3886D2EB47}"/>
              </a:ext>
            </a:extLst>
          </p:cNvPr>
          <p:cNvSpPr txBox="1"/>
          <p:nvPr/>
        </p:nvSpPr>
        <p:spPr>
          <a:xfrm>
            <a:off x="8110373" y="2743206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kmi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D62572-363D-384D-9A97-68DBC3C647CA}"/>
              </a:ext>
            </a:extLst>
          </p:cNvPr>
          <p:cNvSpPr txBox="1"/>
          <p:nvPr/>
        </p:nvSpPr>
        <p:spPr>
          <a:xfrm>
            <a:off x="7870883" y="1034142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wms.michelstuyts.be</a:t>
            </a:r>
            <a:endParaRPr lang="en-US" dirty="0"/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90B9E8AD-99CB-F64D-AFEA-5D1464B4EDA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17" y="3312696"/>
            <a:ext cx="3921837" cy="196337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C993270-C642-5D4B-A256-BDAADFF89034}"/>
              </a:ext>
            </a:extLst>
          </p:cNvPr>
          <p:cNvSpPr txBox="1"/>
          <p:nvPr/>
        </p:nvSpPr>
        <p:spPr>
          <a:xfrm>
            <a:off x="980220" y="5263250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Waterinfo.be</a:t>
            </a:r>
            <a:endParaRPr lang="en-US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5A8277-0AA6-4847-B749-88C66800EF5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7214" y="4763147"/>
            <a:ext cx="3429000" cy="1994858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FF0AAEEC-BD46-614E-8AC0-53ED16738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6863" y="3309779"/>
            <a:ext cx="3345877" cy="201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2859714" y="6028491"/>
            <a:ext cx="1295400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>
                <a:latin typeface="CG Times" charset="0"/>
                <a:ea typeface="MS PGothic" pitchFamily="34" charset="-128"/>
                <a:cs typeface="+mn-cs"/>
              </a:rPr>
              <a:t>SPW</a:t>
            </a:r>
          </a:p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 err="1">
                <a:latin typeface="CG Times" charset="0"/>
                <a:ea typeface="MS PGothic" pitchFamily="34" charset="-128"/>
                <a:cs typeface="+mn-cs"/>
              </a:rPr>
              <a:t>Wallonie.be</a:t>
            </a:r>
            <a:endParaRPr lang="en-US" sz="1200" b="1" kern="1200" dirty="0">
              <a:latin typeface="CG Times" charset="0"/>
              <a:ea typeface="MS PGothic" pitchFamily="34" charset="-128"/>
              <a:cs typeface="+mn-cs"/>
            </a:endParaRP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7595E04B-ABAA-0940-9A96-6BAFDE371F9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2855" y="4077661"/>
            <a:ext cx="2416586" cy="182876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F0F7B47-3437-6846-A448-FCA180938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5871" y="5810091"/>
            <a:ext cx="2038556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dirty="0"/>
              <a:t>WMS INPSIRE de la STIB</a:t>
            </a:r>
          </a:p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kern="1200" dirty="0" err="1">
                <a:latin typeface="CG Times" charset="0"/>
                <a:ea typeface="MS PGothic" pitchFamily="34" charset="-128"/>
                <a:cs typeface="+mn-cs"/>
              </a:rPr>
              <a:t>Irisnet.be</a:t>
            </a:r>
            <a:endParaRPr lang="en-US" sz="1100" kern="1200" dirty="0">
              <a:latin typeface="CG Times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6296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4E8C-91CC-0B45-0EF5-669AA7167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ESRI Rest API 2012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4E8583-1F86-626F-B3DD-2A2FF4AB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8</a:t>
            </a:fld>
            <a:endParaRPr lang="nl-NL"/>
          </a:p>
        </p:txBody>
      </p:sp>
      <p:pic>
        <p:nvPicPr>
          <p:cNvPr id="5" name="Picture 4" descr="A black screen with blue and red text&#10;&#10;Description automatically generated">
            <a:extLst>
              <a:ext uri="{FF2B5EF4-FFF2-40B4-BE49-F238E27FC236}">
                <a16:creationId xmlns:a16="http://schemas.microsoft.com/office/drawing/2014/main" id="{2FF25474-E031-74EF-37BA-858743BF7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351" y="1280160"/>
            <a:ext cx="7701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03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Madame Globe and Mister Cube met in 2014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981" y="1279525"/>
            <a:ext cx="8186388" cy="48910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92E5C"/>
                </a:solidFill>
                <a:effectLst/>
                <a:uLnTx/>
                <a:uFillTx/>
                <a:latin typeface="Arial" pitchFamily="34" charset="0"/>
                <a:cs typeface="Arial"/>
                <a:sym typeface="Arial"/>
              </a:rPr>
              <a:t>© </a:t>
            </a:r>
            <a:r>
              <a:rPr kumimoji="0" lang="is-IS" sz="900" b="0" i="0" u="none" strike="noStrike" kern="0" cap="none" spc="0" normalizeH="0" baseline="0" noProof="0" dirty="0">
                <a:ln>
                  <a:noFill/>
                </a:ln>
                <a:solidFill>
                  <a:srgbClr val="092E5C"/>
                </a:solidFill>
                <a:effectLst/>
                <a:uLnTx/>
                <a:uFillTx/>
                <a:latin typeface="Arial" pitchFamily="34" charset="0"/>
                <a:cs typeface="Arial"/>
                <a:sym typeface="Arial"/>
              </a:rPr>
              <a:t>2019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92E5C"/>
                </a:solidFill>
                <a:effectLst/>
                <a:uLnTx/>
                <a:uFillTx/>
                <a:latin typeface="Arial" pitchFamily="34" charset="0"/>
                <a:cs typeface="Arial"/>
                <a:sym typeface="Arial"/>
              </a:rPr>
              <a:t>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1683219111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20140528_OGC_PowerPoint_presentation_template_pptx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>
          <a:defRPr dirty="0" err="1" smtClean="0"/>
        </a:defPPr>
      </a:lstStyle>
    </a:txDef>
  </a:objectDefaults>
  <a:extraClrSchemeLst>
    <a:extraClrScheme>
      <a:clrScheme name="OGC_PowerPoi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GC_PowerPoint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GC_PowerPoint_Template">
  <a:themeElements>
    <a:clrScheme name="">
      <a:dk1>
        <a:srgbClr val="000000"/>
      </a:dk1>
      <a:lt1>
        <a:srgbClr val="FFFFCC"/>
      </a:lt1>
      <a:dk2>
        <a:srgbClr val="092E5C"/>
      </a:dk2>
      <a:lt2>
        <a:srgbClr val="666633"/>
      </a:lt2>
      <a:accent1>
        <a:srgbClr val="339933"/>
      </a:accent1>
      <a:accent2>
        <a:srgbClr val="800000"/>
      </a:accent2>
      <a:accent3>
        <a:srgbClr val="FFFFE2"/>
      </a:accent3>
      <a:accent4>
        <a:srgbClr val="000000"/>
      </a:accent4>
      <a:accent5>
        <a:srgbClr val="ADCAAD"/>
      </a:accent5>
      <a:accent6>
        <a:srgbClr val="730000"/>
      </a:accent6>
      <a:hlink>
        <a:srgbClr val="0033CC"/>
      </a:hlink>
      <a:folHlink>
        <a:srgbClr val="FFCC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107dc4104725ff0d301aba76590c1ffd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cfdf746f280c8ca204321d555d08ef34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adba3324-aebb-4854-b76c-f6c322e7cc44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EE5160-7538-49F0-A934-973547221305}">
  <ds:schemaRefs>
    <ds:schemaRef ds:uri="385505e6-e5d7-4f1a-b335-045f4e6272b3"/>
    <ds:schemaRef ds:uri="86b5f7f7-2f15-447a-b5f6-1e4312ec3a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050EE47-0CBB-44AF-9BD7-6E4DD27707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14D6DE-E467-4F17-AF70-8A3377B9BD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1894</TotalTime>
  <Words>1154</Words>
  <Application>Microsoft Macintosh PowerPoint</Application>
  <PresentationFormat>Widescreen</PresentationFormat>
  <Paragraphs>244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4" baseType="lpstr">
      <vt:lpstr>SimSun</vt:lpstr>
      <vt:lpstr>Arial</vt:lpstr>
      <vt:lpstr>Arial Black</vt:lpstr>
      <vt:lpstr>Calibri</vt:lpstr>
      <vt:lpstr>CG Times</vt:lpstr>
      <vt:lpstr>Helvetica Neue</vt:lpstr>
      <vt:lpstr>Helvetica Neue Light</vt:lpstr>
      <vt:lpstr>Open Sans</vt:lpstr>
      <vt:lpstr>Poppins</vt:lpstr>
      <vt:lpstr>Roboto Slab</vt:lpstr>
      <vt:lpstr>Tenorite</vt:lpstr>
      <vt:lpstr>Times New Roman</vt:lpstr>
      <vt:lpstr>Wingdings</vt:lpstr>
      <vt:lpstr>Geonovum</vt:lpstr>
      <vt:lpstr>20140528_OGC_PowerPoint_presentation_template_pptx</vt:lpstr>
      <vt:lpstr>1_OGC_PowerPoint_Template</vt:lpstr>
      <vt:lpstr>Geonovum </vt:lpstr>
      <vt:lpstr>PowerPoint Presentation</vt:lpstr>
      <vt:lpstr>OGC API *</vt:lpstr>
      <vt:lpstr>Waarom OGC API’s ?</vt:lpstr>
      <vt:lpstr>Eerst even terug in de tijd…</vt:lpstr>
      <vt:lpstr>The Good, the Bad and the Ugly (in hindsight)</vt:lpstr>
      <vt:lpstr>Millions of Geospatial Datasets on &gt;200K Servers</vt:lpstr>
      <vt:lpstr>ESRI Rest API 2012</vt:lpstr>
      <vt:lpstr>Madame Globe and Mister Cube met in 2014</vt:lpstr>
      <vt:lpstr>OGC and W3C come together in 2014</vt:lpstr>
      <vt:lpstr>OGC/W3C Best Practices for Spatial Data on the Web</vt:lpstr>
      <vt:lpstr>Developer Attention Span – x minutes until 1st successful call</vt:lpstr>
      <vt:lpstr>OWS and API Innovation</vt:lpstr>
      <vt:lpstr>Waarom OGC API’s ?</vt:lpstr>
      <vt:lpstr>Belang Geonovum stimuleren OGC-API-gebruik?</vt:lpstr>
      <vt:lpstr>Welke OGC API’s types zijn er?</vt:lpstr>
      <vt:lpstr>Welke OGC API’s zijn er nog meer?</vt:lpstr>
      <vt:lpstr>Welke Standaarden zijn er voor API’s ?</vt:lpstr>
      <vt:lpstr>HTTP</vt:lpstr>
      <vt:lpstr>REST</vt:lpstr>
      <vt:lpstr>Open API Specification</vt:lpstr>
      <vt:lpstr>OGC</vt:lpstr>
      <vt:lpstr>Opmerking, wat met:</vt:lpstr>
      <vt:lpstr>Dutch API Design Rules</vt:lpstr>
      <vt:lpstr>INSPIRE</vt:lpstr>
      <vt:lpstr>Aangepaste tools voor OGC-API-Features</vt:lpstr>
      <vt:lpstr>Demoservices OGC-API-Features in QGIS</vt:lpstr>
      <vt:lpstr>Dank voor de aandacht!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Geonovum</dc:title>
  <dc:creator>Pieter Bresters</dc:creator>
  <cp:lastModifiedBy>Bart De Lathouwer</cp:lastModifiedBy>
  <cp:revision>21</cp:revision>
  <dcterms:created xsi:type="dcterms:W3CDTF">2022-10-26T06:58:37Z</dcterms:created>
  <dcterms:modified xsi:type="dcterms:W3CDTF">2024-01-08T11:02:00Z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